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0"/>
  </p:notesMasterIdLst>
  <p:sldIdLst>
    <p:sldId id="373" r:id="rId2"/>
    <p:sldId id="263" r:id="rId3"/>
    <p:sldId id="264" r:id="rId4"/>
    <p:sldId id="265" r:id="rId5"/>
    <p:sldId id="322" r:id="rId6"/>
    <p:sldId id="364" r:id="rId7"/>
    <p:sldId id="366" r:id="rId8"/>
    <p:sldId id="325" r:id="rId9"/>
    <p:sldId id="326" r:id="rId10"/>
    <p:sldId id="371" r:id="rId11"/>
    <p:sldId id="323" r:id="rId12"/>
    <p:sldId id="384" r:id="rId13"/>
    <p:sldId id="378" r:id="rId14"/>
    <p:sldId id="330" r:id="rId15"/>
    <p:sldId id="331" r:id="rId16"/>
    <p:sldId id="333" r:id="rId17"/>
    <p:sldId id="328" r:id="rId18"/>
    <p:sldId id="335" r:id="rId19"/>
    <p:sldId id="376" r:id="rId20"/>
    <p:sldId id="385" r:id="rId21"/>
    <p:sldId id="377" r:id="rId22"/>
    <p:sldId id="337" r:id="rId23"/>
    <p:sldId id="386" r:id="rId24"/>
    <p:sldId id="338" r:id="rId25"/>
    <p:sldId id="339" r:id="rId26"/>
    <p:sldId id="389" r:id="rId27"/>
    <p:sldId id="340" r:id="rId28"/>
    <p:sldId id="341" r:id="rId29"/>
    <p:sldId id="342" r:id="rId30"/>
    <p:sldId id="343" r:id="rId31"/>
    <p:sldId id="344" r:id="rId32"/>
    <p:sldId id="381" r:id="rId33"/>
    <p:sldId id="390" r:id="rId34"/>
    <p:sldId id="380" r:id="rId35"/>
    <p:sldId id="391" r:id="rId36"/>
    <p:sldId id="392" r:id="rId37"/>
    <p:sldId id="393" r:id="rId38"/>
    <p:sldId id="394" r:id="rId39"/>
    <p:sldId id="346" r:id="rId40"/>
    <p:sldId id="347" r:id="rId41"/>
    <p:sldId id="351" r:id="rId42"/>
    <p:sldId id="313" r:id="rId43"/>
    <p:sldId id="314" r:id="rId44"/>
    <p:sldId id="352" r:id="rId45"/>
    <p:sldId id="353" r:id="rId46"/>
    <p:sldId id="355" r:id="rId47"/>
    <p:sldId id="375" r:id="rId48"/>
    <p:sldId id="261" r:id="rId49"/>
    <p:sldId id="262" r:id="rId50"/>
    <p:sldId id="357" r:id="rId51"/>
    <p:sldId id="358" r:id="rId52"/>
    <p:sldId id="359" r:id="rId53"/>
    <p:sldId id="360" r:id="rId54"/>
    <p:sldId id="361" r:id="rId55"/>
    <p:sldId id="372" r:id="rId56"/>
    <p:sldId id="281" r:id="rId57"/>
    <p:sldId id="321" r:id="rId58"/>
    <p:sldId id="28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выявлено</c:v>
                </c:pt>
                <c:pt idx="1">
                  <c:v>обследовано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1585</c:v>
                </c:pt>
                <c:pt idx="1">
                  <c:v>100205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75C48-8D6E-4733-A433-7DA7C117340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FD6A5-D5C4-437F-A6C9-2EC8DA42BEF1}">
      <dgm:prSet phldrT="[Текст]"/>
      <dgm:spPr/>
      <dgm:t>
        <a:bodyPr/>
        <a:lstStyle/>
        <a:p>
          <a:r>
            <a:rPr lang="ru-RU" dirty="0" smtClean="0"/>
            <a:t>Первичная профилактика</a:t>
          </a:r>
          <a:endParaRPr lang="ru-RU" dirty="0"/>
        </a:p>
      </dgm:t>
    </dgm:pt>
    <dgm:pt modelId="{88D21546-083E-4FCE-BC4B-E91A9F9201E5}" type="parTrans" cxnId="{3C6B66C1-1122-42E4-A701-A85BAD426576}">
      <dgm:prSet/>
      <dgm:spPr/>
      <dgm:t>
        <a:bodyPr/>
        <a:lstStyle/>
        <a:p>
          <a:endParaRPr lang="ru-RU"/>
        </a:p>
      </dgm:t>
    </dgm:pt>
    <dgm:pt modelId="{40B81589-A9A5-4DDC-B6B8-D27D2274E16B}" type="sibTrans" cxnId="{3C6B66C1-1122-42E4-A701-A85BAD426576}">
      <dgm:prSet/>
      <dgm:spPr/>
      <dgm:t>
        <a:bodyPr/>
        <a:lstStyle/>
        <a:p>
          <a:endParaRPr lang="ru-RU"/>
        </a:p>
      </dgm:t>
    </dgm:pt>
    <dgm:pt modelId="{5E5BCDF0-7187-4D62-A9C7-44AA052EA5E9}">
      <dgm:prSet phldrT="[Текст]"/>
      <dgm:spPr/>
      <dgm:t>
        <a:bodyPr/>
        <a:lstStyle/>
        <a:p>
          <a:r>
            <a:rPr lang="ru-RU" b="1" i="1" dirty="0" smtClean="0"/>
            <a:t>Объект: </a:t>
          </a:r>
        </a:p>
        <a:p>
          <a:r>
            <a:rPr lang="ru-RU" dirty="0" smtClean="0"/>
            <a:t>Население в целом; организованные коллективы.</a:t>
          </a:r>
        </a:p>
        <a:p>
          <a:endParaRPr lang="ru-RU" dirty="0" smtClean="0"/>
        </a:p>
        <a:p>
          <a:r>
            <a:rPr lang="ru-RU" b="1" i="1" dirty="0" smtClean="0"/>
            <a:t>Определение:</a:t>
          </a:r>
        </a:p>
        <a:p>
          <a:r>
            <a:rPr lang="ru-RU" dirty="0" smtClean="0"/>
            <a:t>Комплекс мероприятий, предупреждающий приобщение к употреблению ПАВ.</a:t>
          </a:r>
        </a:p>
        <a:p>
          <a:endParaRPr lang="ru-RU" dirty="0" smtClean="0"/>
        </a:p>
        <a:p>
          <a:r>
            <a:rPr lang="ru-RU" b="1" i="1" dirty="0" smtClean="0"/>
            <a:t>Цель:</a:t>
          </a:r>
        </a:p>
        <a:p>
          <a:r>
            <a:rPr lang="ru-RU" dirty="0" smtClean="0"/>
            <a:t>Недопущение первой пробы </a:t>
          </a:r>
          <a:r>
            <a:rPr lang="ru-RU" dirty="0" err="1" smtClean="0"/>
            <a:t>психоактивных</a:t>
          </a:r>
          <a:r>
            <a:rPr lang="ru-RU" dirty="0" smtClean="0"/>
            <a:t> веществ.</a:t>
          </a:r>
          <a:endParaRPr lang="ru-RU" dirty="0"/>
        </a:p>
      </dgm:t>
    </dgm:pt>
    <dgm:pt modelId="{4424858B-05A9-42AA-9B2C-82D517331DD3}" type="parTrans" cxnId="{3C138477-7466-46E7-9885-119F59016F03}">
      <dgm:prSet/>
      <dgm:spPr/>
      <dgm:t>
        <a:bodyPr/>
        <a:lstStyle/>
        <a:p>
          <a:endParaRPr lang="ru-RU"/>
        </a:p>
      </dgm:t>
    </dgm:pt>
    <dgm:pt modelId="{DA4F7570-8C75-4BBD-85A4-628FEA0450E9}" type="sibTrans" cxnId="{3C138477-7466-46E7-9885-119F59016F03}">
      <dgm:prSet/>
      <dgm:spPr/>
      <dgm:t>
        <a:bodyPr/>
        <a:lstStyle/>
        <a:p>
          <a:endParaRPr lang="ru-RU"/>
        </a:p>
      </dgm:t>
    </dgm:pt>
    <dgm:pt modelId="{C0163D59-9B8E-4BD5-A6FF-94AB477CDA67}">
      <dgm:prSet phldrT="[Текст]"/>
      <dgm:spPr/>
      <dgm:t>
        <a:bodyPr/>
        <a:lstStyle/>
        <a:p>
          <a:r>
            <a:rPr lang="ru-RU" dirty="0" smtClean="0"/>
            <a:t>Вторичная профилактика</a:t>
          </a:r>
          <a:endParaRPr lang="ru-RU" dirty="0"/>
        </a:p>
      </dgm:t>
    </dgm:pt>
    <dgm:pt modelId="{2EEAC773-9CDA-4C58-982F-7246467AD7C6}" type="parTrans" cxnId="{5FECD4F1-6077-4B27-ADF2-8A49C8F369CA}">
      <dgm:prSet/>
      <dgm:spPr/>
      <dgm:t>
        <a:bodyPr/>
        <a:lstStyle/>
        <a:p>
          <a:endParaRPr lang="ru-RU"/>
        </a:p>
      </dgm:t>
    </dgm:pt>
    <dgm:pt modelId="{1915C513-7B82-493A-9333-15D2BAE08821}" type="sibTrans" cxnId="{5FECD4F1-6077-4B27-ADF2-8A49C8F369CA}">
      <dgm:prSet/>
      <dgm:spPr/>
      <dgm:t>
        <a:bodyPr/>
        <a:lstStyle/>
        <a:p>
          <a:endParaRPr lang="ru-RU"/>
        </a:p>
      </dgm:t>
    </dgm:pt>
    <dgm:pt modelId="{0796A1B6-5481-487C-A60F-53D9A9FFEF57}">
      <dgm:prSet phldrT="[Текст]" custT="1"/>
      <dgm:spPr/>
      <dgm:t>
        <a:bodyPr/>
        <a:lstStyle/>
        <a:p>
          <a:r>
            <a:rPr lang="ru-RU" sz="1400" b="1" i="1" dirty="0" smtClean="0"/>
            <a:t>Объект:</a:t>
          </a:r>
        </a:p>
        <a:p>
          <a:r>
            <a:rPr lang="ru-RU" sz="1400" dirty="0" smtClean="0"/>
            <a:t>Группы риска по </a:t>
          </a:r>
          <a:r>
            <a:rPr lang="ru-RU" sz="1400" dirty="0" err="1" smtClean="0"/>
            <a:t>аддиктивному</a:t>
          </a:r>
          <a:r>
            <a:rPr lang="ru-RU" sz="1400" dirty="0" smtClean="0"/>
            <a:t> поведению.</a:t>
          </a:r>
          <a:endParaRPr lang="ru-RU" sz="1400" dirty="0"/>
        </a:p>
      </dgm:t>
    </dgm:pt>
    <dgm:pt modelId="{67915C7F-BF3B-4419-A9EE-29F47F2A488C}" type="parTrans" cxnId="{924C2F1C-406D-415E-A480-CF7582AB1963}">
      <dgm:prSet/>
      <dgm:spPr/>
      <dgm:t>
        <a:bodyPr/>
        <a:lstStyle/>
        <a:p>
          <a:endParaRPr lang="ru-RU"/>
        </a:p>
      </dgm:t>
    </dgm:pt>
    <dgm:pt modelId="{D9C0EA52-0D51-4326-8DD7-8D68428E275A}" type="sibTrans" cxnId="{924C2F1C-406D-415E-A480-CF7582AB1963}">
      <dgm:prSet/>
      <dgm:spPr/>
      <dgm:t>
        <a:bodyPr/>
        <a:lstStyle/>
        <a:p>
          <a:endParaRPr lang="ru-RU"/>
        </a:p>
      </dgm:t>
    </dgm:pt>
    <dgm:pt modelId="{CBC7466C-287A-4AA7-96CC-4F24A39115EF}">
      <dgm:prSet phldrT="[Текст]"/>
      <dgm:spPr/>
      <dgm:t>
        <a:bodyPr/>
        <a:lstStyle/>
        <a:p>
          <a:r>
            <a:rPr lang="ru-RU" dirty="0" smtClean="0"/>
            <a:t>Третичная профилактика</a:t>
          </a:r>
          <a:endParaRPr lang="ru-RU" dirty="0"/>
        </a:p>
      </dgm:t>
    </dgm:pt>
    <dgm:pt modelId="{FE8BBCBA-CDC7-4D75-BE43-7DDD109C2269}" type="parTrans" cxnId="{77653716-76CC-4214-8161-0B123643B389}">
      <dgm:prSet/>
      <dgm:spPr/>
      <dgm:t>
        <a:bodyPr/>
        <a:lstStyle/>
        <a:p>
          <a:endParaRPr lang="ru-RU"/>
        </a:p>
      </dgm:t>
    </dgm:pt>
    <dgm:pt modelId="{646C0459-CA5B-4EC8-8DCD-857636968E5C}" type="sibTrans" cxnId="{77653716-76CC-4214-8161-0B123643B389}">
      <dgm:prSet/>
      <dgm:spPr/>
      <dgm:t>
        <a:bodyPr/>
        <a:lstStyle/>
        <a:p>
          <a:endParaRPr lang="ru-RU"/>
        </a:p>
      </dgm:t>
    </dgm:pt>
    <dgm:pt modelId="{1ADB6232-AE89-469F-8E0B-B25C4459A555}">
      <dgm:prSet phldrT="[Текст]"/>
      <dgm:spPr/>
      <dgm:t>
        <a:bodyPr/>
        <a:lstStyle/>
        <a:p>
          <a:r>
            <a:rPr lang="ru-RU" b="1" i="1" dirty="0" smtClean="0"/>
            <a:t>Объект:</a:t>
          </a:r>
        </a:p>
        <a:p>
          <a:r>
            <a:rPr lang="ru-RU" dirty="0" smtClean="0"/>
            <a:t>Больные.</a:t>
          </a:r>
        </a:p>
        <a:p>
          <a:endParaRPr lang="ru-RU" dirty="0" smtClean="0"/>
        </a:p>
        <a:p>
          <a:r>
            <a:rPr lang="ru-RU" b="1" i="1" dirty="0" smtClean="0"/>
            <a:t>Определение:</a:t>
          </a:r>
        </a:p>
        <a:p>
          <a:r>
            <a:rPr lang="ru-RU" dirty="0" smtClean="0"/>
            <a:t>Комплекс мероприятий, направленных на предотвращение рецидивов, способствующих восстановлению личностного и социального статуса больного.</a:t>
          </a:r>
        </a:p>
        <a:p>
          <a:endParaRPr lang="ru-RU" dirty="0" smtClean="0"/>
        </a:p>
        <a:p>
          <a:r>
            <a:rPr lang="ru-RU" b="1" i="1" dirty="0" smtClean="0"/>
            <a:t>Цель:</a:t>
          </a:r>
        </a:p>
        <a:p>
          <a:r>
            <a:rPr lang="ru-RU" dirty="0" smtClean="0"/>
            <a:t>Поддержка  лиц в состоянии устойчивой ремиссии</a:t>
          </a:r>
          <a:endParaRPr lang="ru-RU" dirty="0"/>
        </a:p>
      </dgm:t>
    </dgm:pt>
    <dgm:pt modelId="{ABD4EE69-C98D-45AD-9F8F-1A9F7D5E18F8}" type="parTrans" cxnId="{C60DD14A-6975-42E7-BD31-C2C035B007A2}">
      <dgm:prSet/>
      <dgm:spPr/>
      <dgm:t>
        <a:bodyPr/>
        <a:lstStyle/>
        <a:p>
          <a:endParaRPr lang="ru-RU"/>
        </a:p>
      </dgm:t>
    </dgm:pt>
    <dgm:pt modelId="{ABABE113-75CB-4E19-8B7D-7378BE65643E}" type="sibTrans" cxnId="{C60DD14A-6975-42E7-BD31-C2C035B007A2}">
      <dgm:prSet/>
      <dgm:spPr/>
      <dgm:t>
        <a:bodyPr/>
        <a:lstStyle/>
        <a:p>
          <a:endParaRPr lang="ru-RU"/>
        </a:p>
      </dgm:t>
    </dgm:pt>
    <dgm:pt modelId="{5984362B-613F-4991-8320-69482B9287DA}">
      <dgm:prSet phldrT="[Текст]" custT="1"/>
      <dgm:spPr/>
      <dgm:t>
        <a:bodyPr/>
        <a:lstStyle/>
        <a:p>
          <a:r>
            <a:rPr lang="ru-RU" sz="1400" b="1" i="1" dirty="0" smtClean="0"/>
            <a:t>Определение:</a:t>
          </a:r>
        </a:p>
        <a:p>
          <a:r>
            <a:rPr lang="ru-RU" sz="1400" dirty="0" smtClean="0"/>
            <a:t>Комплекс мероприятий, предупреждающих формирование болезни и осложнений, связанных с эпизодическим употреблением ПАВ.</a:t>
          </a:r>
        </a:p>
        <a:p>
          <a:endParaRPr lang="ru-RU" sz="1400" dirty="0" smtClean="0"/>
        </a:p>
        <a:p>
          <a:r>
            <a:rPr lang="ru-RU" sz="1400" b="1" i="1" dirty="0" smtClean="0"/>
            <a:t>Цель:</a:t>
          </a:r>
        </a:p>
        <a:p>
          <a:r>
            <a:rPr lang="ru-RU" sz="1400" dirty="0" smtClean="0"/>
            <a:t>Раннее выявление людей с опытом потребления и удержания их от формирования зависимости</a:t>
          </a:r>
          <a:endParaRPr lang="ru-RU" sz="1400" dirty="0"/>
        </a:p>
      </dgm:t>
    </dgm:pt>
    <dgm:pt modelId="{59543728-9A12-4650-A734-0ED0424CD6E3}" type="parTrans" cxnId="{01F62FE5-3948-4A86-83D5-F334777A65B9}">
      <dgm:prSet/>
      <dgm:spPr/>
      <dgm:t>
        <a:bodyPr/>
        <a:lstStyle/>
        <a:p>
          <a:endParaRPr lang="ru-RU"/>
        </a:p>
      </dgm:t>
    </dgm:pt>
    <dgm:pt modelId="{0B059DB8-4E3F-446E-A7C0-C6FD7B3CDC03}" type="sibTrans" cxnId="{01F62FE5-3948-4A86-83D5-F334777A65B9}">
      <dgm:prSet/>
      <dgm:spPr/>
      <dgm:t>
        <a:bodyPr/>
        <a:lstStyle/>
        <a:p>
          <a:endParaRPr lang="ru-RU"/>
        </a:p>
      </dgm:t>
    </dgm:pt>
    <dgm:pt modelId="{3AB5CF50-07CF-4704-A5FB-5D5C32400DD2}">
      <dgm:prSet phldrT="[Текст]" custT="1"/>
      <dgm:spPr/>
      <dgm:t>
        <a:bodyPr/>
        <a:lstStyle/>
        <a:p>
          <a:endParaRPr lang="ru-RU" sz="1400" dirty="0"/>
        </a:p>
      </dgm:t>
    </dgm:pt>
    <dgm:pt modelId="{DF3550AB-7635-47F6-BA95-17B7322A6480}" type="parTrans" cxnId="{186F2FA4-8A80-4185-AF57-E553EBFBE35B}">
      <dgm:prSet/>
      <dgm:spPr/>
      <dgm:t>
        <a:bodyPr/>
        <a:lstStyle/>
        <a:p>
          <a:endParaRPr lang="ru-RU"/>
        </a:p>
      </dgm:t>
    </dgm:pt>
    <dgm:pt modelId="{22C6D3AA-736A-4AF8-90DF-13C6A4B11D35}" type="sibTrans" cxnId="{186F2FA4-8A80-4185-AF57-E553EBFBE35B}">
      <dgm:prSet/>
      <dgm:spPr/>
      <dgm:t>
        <a:bodyPr/>
        <a:lstStyle/>
        <a:p>
          <a:endParaRPr lang="ru-RU"/>
        </a:p>
      </dgm:t>
    </dgm:pt>
    <dgm:pt modelId="{CCE00A62-3897-46DF-9CD9-2E389B301399}">
      <dgm:prSet phldrT="[Текст]"/>
      <dgm:spPr/>
      <dgm:t>
        <a:bodyPr/>
        <a:lstStyle/>
        <a:p>
          <a:endParaRPr lang="ru-RU" sz="1300" dirty="0"/>
        </a:p>
      </dgm:t>
    </dgm:pt>
    <dgm:pt modelId="{3BFF42AB-7132-4424-ADE6-5F81623C3BCE}" type="parTrans" cxnId="{7977E219-F5D5-49C1-9435-D0344E574ED1}">
      <dgm:prSet/>
      <dgm:spPr/>
      <dgm:t>
        <a:bodyPr/>
        <a:lstStyle/>
        <a:p>
          <a:endParaRPr lang="ru-RU"/>
        </a:p>
      </dgm:t>
    </dgm:pt>
    <dgm:pt modelId="{1490A524-BA0B-41FB-8E5B-8D73F6A49C9D}" type="sibTrans" cxnId="{7977E219-F5D5-49C1-9435-D0344E574ED1}">
      <dgm:prSet/>
      <dgm:spPr/>
      <dgm:t>
        <a:bodyPr/>
        <a:lstStyle/>
        <a:p>
          <a:endParaRPr lang="ru-RU"/>
        </a:p>
      </dgm:t>
    </dgm:pt>
    <dgm:pt modelId="{F7429C2B-AB77-4AB2-80D0-9C92500BA3A0}" type="pres">
      <dgm:prSet presAssocID="{B7E75C48-8D6E-4733-A433-7DA7C11734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AE7B5-A0E5-40A2-B7DA-8CD8F442A5F4}" type="pres">
      <dgm:prSet presAssocID="{C51FD6A5-D5C4-437F-A6C9-2EC8DA42BEF1}" presName="compositeNode" presStyleCnt="0">
        <dgm:presLayoutVars>
          <dgm:bulletEnabled val="1"/>
        </dgm:presLayoutVars>
      </dgm:prSet>
      <dgm:spPr/>
    </dgm:pt>
    <dgm:pt modelId="{F0F4434A-ACA3-478A-8BB6-77BB565FA5E9}" type="pres">
      <dgm:prSet presAssocID="{C51FD6A5-D5C4-437F-A6C9-2EC8DA42BEF1}" presName="bgRect" presStyleLbl="node1" presStyleIdx="0" presStyleCnt="3" custScaleX="78486" custScaleY="130907"/>
      <dgm:spPr/>
      <dgm:t>
        <a:bodyPr/>
        <a:lstStyle/>
        <a:p>
          <a:endParaRPr lang="ru-RU"/>
        </a:p>
      </dgm:t>
    </dgm:pt>
    <dgm:pt modelId="{FDAA5134-BA02-4E13-86BD-D3073051B187}" type="pres">
      <dgm:prSet presAssocID="{C51FD6A5-D5C4-437F-A6C9-2EC8DA42BEF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16DD8-EE7D-4CD0-81CA-6CA4E3E6C76E}" type="pres">
      <dgm:prSet presAssocID="{C51FD6A5-D5C4-437F-A6C9-2EC8DA42BEF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80A53-1DCA-4375-B63E-A19885390264}" type="pres">
      <dgm:prSet presAssocID="{40B81589-A9A5-4DDC-B6B8-D27D2274E16B}" presName="hSp" presStyleCnt="0"/>
      <dgm:spPr/>
    </dgm:pt>
    <dgm:pt modelId="{C9BBF442-B9D7-4AE8-A52E-08E3A5F94BA6}" type="pres">
      <dgm:prSet presAssocID="{40B81589-A9A5-4DDC-B6B8-D27D2274E16B}" presName="vProcSp" presStyleCnt="0"/>
      <dgm:spPr/>
    </dgm:pt>
    <dgm:pt modelId="{D645FA9B-A5CE-4187-97E8-1BAA6EE745CA}" type="pres">
      <dgm:prSet presAssocID="{40B81589-A9A5-4DDC-B6B8-D27D2274E16B}" presName="vSp1" presStyleCnt="0"/>
      <dgm:spPr/>
    </dgm:pt>
    <dgm:pt modelId="{486102F7-6CB8-47C6-9B52-700F036997AF}" type="pres">
      <dgm:prSet presAssocID="{40B81589-A9A5-4DDC-B6B8-D27D2274E16B}" presName="simulatedConn" presStyleLbl="solidFgAcc1" presStyleIdx="0" presStyleCnt="2" custLinFactY="100000" custLinFactNeighborX="21936" custLinFactNeighborY="136984"/>
      <dgm:spPr/>
    </dgm:pt>
    <dgm:pt modelId="{ABF947DE-7688-4842-A6E3-912794A80684}" type="pres">
      <dgm:prSet presAssocID="{40B81589-A9A5-4DDC-B6B8-D27D2274E16B}" presName="vSp2" presStyleCnt="0"/>
      <dgm:spPr/>
    </dgm:pt>
    <dgm:pt modelId="{94F4F0A4-B9E2-4CB8-8E63-F0DA478E87F9}" type="pres">
      <dgm:prSet presAssocID="{40B81589-A9A5-4DDC-B6B8-D27D2274E16B}" presName="sibTrans" presStyleCnt="0"/>
      <dgm:spPr/>
    </dgm:pt>
    <dgm:pt modelId="{76050C9F-C720-4E78-9A8E-252B4B8AADA8}" type="pres">
      <dgm:prSet presAssocID="{C0163D59-9B8E-4BD5-A6FF-94AB477CDA67}" presName="compositeNode" presStyleCnt="0">
        <dgm:presLayoutVars>
          <dgm:bulletEnabled val="1"/>
        </dgm:presLayoutVars>
      </dgm:prSet>
      <dgm:spPr/>
    </dgm:pt>
    <dgm:pt modelId="{E33D71EE-1BAB-4F78-9EAB-75A25B415523}" type="pres">
      <dgm:prSet presAssocID="{C0163D59-9B8E-4BD5-A6FF-94AB477CDA67}" presName="bgRect" presStyleLbl="node1" presStyleIdx="1" presStyleCnt="3" custScaleY="130907"/>
      <dgm:spPr/>
      <dgm:t>
        <a:bodyPr/>
        <a:lstStyle/>
        <a:p>
          <a:endParaRPr lang="ru-RU"/>
        </a:p>
      </dgm:t>
    </dgm:pt>
    <dgm:pt modelId="{A96179A2-102E-483C-970D-B61263013D37}" type="pres">
      <dgm:prSet presAssocID="{C0163D59-9B8E-4BD5-A6FF-94AB477CDA6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4F67-23A0-41A8-AE7C-273CDADC92DA}" type="pres">
      <dgm:prSet presAssocID="{C0163D59-9B8E-4BD5-A6FF-94AB477CDA6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83FB5-788A-4235-983D-6F2D95A245A5}" type="pres">
      <dgm:prSet presAssocID="{1915C513-7B82-493A-9333-15D2BAE08821}" presName="hSp" presStyleCnt="0"/>
      <dgm:spPr/>
    </dgm:pt>
    <dgm:pt modelId="{46EEAA74-B6B6-446A-9C42-DBDBA137C0F1}" type="pres">
      <dgm:prSet presAssocID="{1915C513-7B82-493A-9333-15D2BAE08821}" presName="vProcSp" presStyleCnt="0"/>
      <dgm:spPr/>
    </dgm:pt>
    <dgm:pt modelId="{C939BB36-DE43-4B75-B635-99A7CD4883AF}" type="pres">
      <dgm:prSet presAssocID="{1915C513-7B82-493A-9333-15D2BAE08821}" presName="vSp1" presStyleCnt="0"/>
      <dgm:spPr/>
    </dgm:pt>
    <dgm:pt modelId="{3E5CB53D-7855-43A2-AF3B-F69D6FDF2903}" type="pres">
      <dgm:prSet presAssocID="{1915C513-7B82-493A-9333-15D2BAE08821}" presName="simulatedConn" presStyleLbl="solidFgAcc1" presStyleIdx="1" presStyleCnt="2" custLinFactY="100000" custLinFactNeighborX="9662" custLinFactNeighborY="136984"/>
      <dgm:spPr/>
    </dgm:pt>
    <dgm:pt modelId="{96AA0163-B1E0-4D88-826D-AE3293F2F4F2}" type="pres">
      <dgm:prSet presAssocID="{1915C513-7B82-493A-9333-15D2BAE08821}" presName="vSp2" presStyleCnt="0"/>
      <dgm:spPr/>
    </dgm:pt>
    <dgm:pt modelId="{1D05C4D2-E1AA-42BA-A1C2-9F9ABEEFD159}" type="pres">
      <dgm:prSet presAssocID="{1915C513-7B82-493A-9333-15D2BAE08821}" presName="sibTrans" presStyleCnt="0"/>
      <dgm:spPr/>
    </dgm:pt>
    <dgm:pt modelId="{AE5BF269-8873-4F7C-AD3A-3268C218FE10}" type="pres">
      <dgm:prSet presAssocID="{CBC7466C-287A-4AA7-96CC-4F24A39115EF}" presName="compositeNode" presStyleCnt="0">
        <dgm:presLayoutVars>
          <dgm:bulletEnabled val="1"/>
        </dgm:presLayoutVars>
      </dgm:prSet>
      <dgm:spPr/>
    </dgm:pt>
    <dgm:pt modelId="{F734B456-D04C-4498-A769-00AA3F44BB28}" type="pres">
      <dgm:prSet presAssocID="{CBC7466C-287A-4AA7-96CC-4F24A39115EF}" presName="bgRect" presStyleLbl="node1" presStyleIdx="2" presStyleCnt="3" custScaleY="130907"/>
      <dgm:spPr/>
      <dgm:t>
        <a:bodyPr/>
        <a:lstStyle/>
        <a:p>
          <a:endParaRPr lang="ru-RU"/>
        </a:p>
      </dgm:t>
    </dgm:pt>
    <dgm:pt modelId="{3DA03D77-34E7-42C7-9CD7-9148CA22ECF5}" type="pres">
      <dgm:prSet presAssocID="{CBC7466C-287A-4AA7-96CC-4F24A39115E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EE342-7074-43FE-8813-A8E33754DF24}" type="pres">
      <dgm:prSet presAssocID="{CBC7466C-287A-4AA7-96CC-4F24A39115E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34E8D-C867-412D-B400-1482D6BAA3A4}" type="presOf" srcId="{C0163D59-9B8E-4BD5-A6FF-94AB477CDA67}" destId="{A96179A2-102E-483C-970D-B61263013D37}" srcOrd="1" destOrd="0" presId="urn:microsoft.com/office/officeart/2005/8/layout/hProcess7"/>
    <dgm:cxn modelId="{7977E219-F5D5-49C1-9435-D0344E574ED1}" srcId="{C0163D59-9B8E-4BD5-A6FF-94AB477CDA67}" destId="{CCE00A62-3897-46DF-9CD9-2E389B301399}" srcOrd="3" destOrd="0" parTransId="{3BFF42AB-7132-4424-ADE6-5F81623C3BCE}" sibTransId="{1490A524-BA0B-41FB-8E5B-8D73F6A49C9D}"/>
    <dgm:cxn modelId="{34642CB1-AE88-42E6-824C-5DF717A8DE1E}" type="presOf" srcId="{C0163D59-9B8E-4BD5-A6FF-94AB477CDA67}" destId="{E33D71EE-1BAB-4F78-9EAB-75A25B415523}" srcOrd="0" destOrd="0" presId="urn:microsoft.com/office/officeart/2005/8/layout/hProcess7"/>
    <dgm:cxn modelId="{5FECD4F1-6077-4B27-ADF2-8A49C8F369CA}" srcId="{B7E75C48-8D6E-4733-A433-7DA7C1173402}" destId="{C0163D59-9B8E-4BD5-A6FF-94AB477CDA67}" srcOrd="1" destOrd="0" parTransId="{2EEAC773-9CDA-4C58-982F-7246467AD7C6}" sibTransId="{1915C513-7B82-493A-9333-15D2BAE08821}"/>
    <dgm:cxn modelId="{DEDF8EAA-071E-49AC-87AF-A239A8072506}" type="presOf" srcId="{CBC7466C-287A-4AA7-96CC-4F24A39115EF}" destId="{F734B456-D04C-4498-A769-00AA3F44BB28}" srcOrd="0" destOrd="0" presId="urn:microsoft.com/office/officeart/2005/8/layout/hProcess7"/>
    <dgm:cxn modelId="{938FA0FF-F365-4F06-AF3B-388B49102AB4}" type="presOf" srcId="{1ADB6232-AE89-469F-8E0B-B25C4459A555}" destId="{946EE342-7074-43FE-8813-A8E33754DF24}" srcOrd="0" destOrd="0" presId="urn:microsoft.com/office/officeart/2005/8/layout/hProcess7"/>
    <dgm:cxn modelId="{ECF4BF19-2684-44FC-8D86-BDC203EBA3BE}" type="presOf" srcId="{0796A1B6-5481-487C-A60F-53D9A9FFEF57}" destId="{53764F67-23A0-41A8-AE7C-273CDADC92DA}" srcOrd="0" destOrd="0" presId="urn:microsoft.com/office/officeart/2005/8/layout/hProcess7"/>
    <dgm:cxn modelId="{01F62FE5-3948-4A86-83D5-F334777A65B9}" srcId="{C0163D59-9B8E-4BD5-A6FF-94AB477CDA67}" destId="{5984362B-613F-4991-8320-69482B9287DA}" srcOrd="2" destOrd="0" parTransId="{59543728-9A12-4650-A734-0ED0424CD6E3}" sibTransId="{0B059DB8-4E3F-446E-A7C0-C6FD7B3CDC03}"/>
    <dgm:cxn modelId="{C9539466-D038-4FCE-948D-951E387DF1D3}" type="presOf" srcId="{5984362B-613F-4991-8320-69482B9287DA}" destId="{53764F67-23A0-41A8-AE7C-273CDADC92DA}" srcOrd="0" destOrd="2" presId="urn:microsoft.com/office/officeart/2005/8/layout/hProcess7"/>
    <dgm:cxn modelId="{924C2F1C-406D-415E-A480-CF7582AB1963}" srcId="{C0163D59-9B8E-4BD5-A6FF-94AB477CDA67}" destId="{0796A1B6-5481-487C-A60F-53D9A9FFEF57}" srcOrd="0" destOrd="0" parTransId="{67915C7F-BF3B-4419-A9EE-29F47F2A488C}" sibTransId="{D9C0EA52-0D51-4326-8DD7-8D68428E275A}"/>
    <dgm:cxn modelId="{186F2FA4-8A80-4185-AF57-E553EBFBE35B}" srcId="{C0163D59-9B8E-4BD5-A6FF-94AB477CDA67}" destId="{3AB5CF50-07CF-4704-A5FB-5D5C32400DD2}" srcOrd="1" destOrd="0" parTransId="{DF3550AB-7635-47F6-BA95-17B7322A6480}" sibTransId="{22C6D3AA-736A-4AF8-90DF-13C6A4B11D35}"/>
    <dgm:cxn modelId="{D2617872-9F0B-4C84-B3F9-83C047A59E67}" type="presOf" srcId="{B7E75C48-8D6E-4733-A433-7DA7C1173402}" destId="{F7429C2B-AB77-4AB2-80D0-9C92500BA3A0}" srcOrd="0" destOrd="0" presId="urn:microsoft.com/office/officeart/2005/8/layout/hProcess7"/>
    <dgm:cxn modelId="{72D5A8E9-E061-4F4C-875B-F2BEF7E73FC5}" type="presOf" srcId="{C51FD6A5-D5C4-437F-A6C9-2EC8DA42BEF1}" destId="{FDAA5134-BA02-4E13-86BD-D3073051B187}" srcOrd="1" destOrd="0" presId="urn:microsoft.com/office/officeart/2005/8/layout/hProcess7"/>
    <dgm:cxn modelId="{77653716-76CC-4214-8161-0B123643B389}" srcId="{B7E75C48-8D6E-4733-A433-7DA7C1173402}" destId="{CBC7466C-287A-4AA7-96CC-4F24A39115EF}" srcOrd="2" destOrd="0" parTransId="{FE8BBCBA-CDC7-4D75-BE43-7DDD109C2269}" sibTransId="{646C0459-CA5B-4EC8-8DCD-857636968E5C}"/>
    <dgm:cxn modelId="{C60DD14A-6975-42E7-BD31-C2C035B007A2}" srcId="{CBC7466C-287A-4AA7-96CC-4F24A39115EF}" destId="{1ADB6232-AE89-469F-8E0B-B25C4459A555}" srcOrd="0" destOrd="0" parTransId="{ABD4EE69-C98D-45AD-9F8F-1A9F7D5E18F8}" sibTransId="{ABABE113-75CB-4E19-8B7D-7378BE65643E}"/>
    <dgm:cxn modelId="{53E300ED-1198-4330-9DFC-BA07F12AB938}" type="presOf" srcId="{CBC7466C-287A-4AA7-96CC-4F24A39115EF}" destId="{3DA03D77-34E7-42C7-9CD7-9148CA22ECF5}" srcOrd="1" destOrd="0" presId="urn:microsoft.com/office/officeart/2005/8/layout/hProcess7"/>
    <dgm:cxn modelId="{3C138477-7466-46E7-9885-119F59016F03}" srcId="{C51FD6A5-D5C4-437F-A6C9-2EC8DA42BEF1}" destId="{5E5BCDF0-7187-4D62-A9C7-44AA052EA5E9}" srcOrd="0" destOrd="0" parTransId="{4424858B-05A9-42AA-9B2C-82D517331DD3}" sibTransId="{DA4F7570-8C75-4BBD-85A4-628FEA0450E9}"/>
    <dgm:cxn modelId="{E065693E-3477-4B14-9D45-DECC09A4A8D2}" type="presOf" srcId="{C51FD6A5-D5C4-437F-A6C9-2EC8DA42BEF1}" destId="{F0F4434A-ACA3-478A-8BB6-77BB565FA5E9}" srcOrd="0" destOrd="0" presId="urn:microsoft.com/office/officeart/2005/8/layout/hProcess7"/>
    <dgm:cxn modelId="{C0043D37-647E-4B5F-AADD-4D8BE136A1D7}" type="presOf" srcId="{CCE00A62-3897-46DF-9CD9-2E389B301399}" destId="{53764F67-23A0-41A8-AE7C-273CDADC92DA}" srcOrd="0" destOrd="3" presId="urn:microsoft.com/office/officeart/2005/8/layout/hProcess7"/>
    <dgm:cxn modelId="{3C6B66C1-1122-42E4-A701-A85BAD426576}" srcId="{B7E75C48-8D6E-4733-A433-7DA7C1173402}" destId="{C51FD6A5-D5C4-437F-A6C9-2EC8DA42BEF1}" srcOrd="0" destOrd="0" parTransId="{88D21546-083E-4FCE-BC4B-E91A9F9201E5}" sibTransId="{40B81589-A9A5-4DDC-B6B8-D27D2274E16B}"/>
    <dgm:cxn modelId="{2E3536E5-F562-4AF8-9099-44D05E837383}" type="presOf" srcId="{5E5BCDF0-7187-4D62-A9C7-44AA052EA5E9}" destId="{CF716DD8-EE7D-4CD0-81CA-6CA4E3E6C76E}" srcOrd="0" destOrd="0" presId="urn:microsoft.com/office/officeart/2005/8/layout/hProcess7"/>
    <dgm:cxn modelId="{06321A0E-8EFD-4960-8A4A-769732C10F47}" type="presOf" srcId="{3AB5CF50-07CF-4704-A5FB-5D5C32400DD2}" destId="{53764F67-23A0-41A8-AE7C-273CDADC92DA}" srcOrd="0" destOrd="1" presId="urn:microsoft.com/office/officeart/2005/8/layout/hProcess7"/>
    <dgm:cxn modelId="{DFAC5520-84FE-4E5C-9465-35940137EC9D}" type="presParOf" srcId="{F7429C2B-AB77-4AB2-80D0-9C92500BA3A0}" destId="{D80AE7B5-A0E5-40A2-B7DA-8CD8F442A5F4}" srcOrd="0" destOrd="0" presId="urn:microsoft.com/office/officeart/2005/8/layout/hProcess7"/>
    <dgm:cxn modelId="{896515C4-1B8F-4EDB-B27C-891C7C2A5320}" type="presParOf" srcId="{D80AE7B5-A0E5-40A2-B7DA-8CD8F442A5F4}" destId="{F0F4434A-ACA3-478A-8BB6-77BB565FA5E9}" srcOrd="0" destOrd="0" presId="urn:microsoft.com/office/officeart/2005/8/layout/hProcess7"/>
    <dgm:cxn modelId="{5A265FDD-3D7D-4EF1-9003-A41FBFCA4275}" type="presParOf" srcId="{D80AE7B5-A0E5-40A2-B7DA-8CD8F442A5F4}" destId="{FDAA5134-BA02-4E13-86BD-D3073051B187}" srcOrd="1" destOrd="0" presId="urn:microsoft.com/office/officeart/2005/8/layout/hProcess7"/>
    <dgm:cxn modelId="{31BF1E95-5E9A-418A-BC56-66ED52EDBF66}" type="presParOf" srcId="{D80AE7B5-A0E5-40A2-B7DA-8CD8F442A5F4}" destId="{CF716DD8-EE7D-4CD0-81CA-6CA4E3E6C76E}" srcOrd="2" destOrd="0" presId="urn:microsoft.com/office/officeart/2005/8/layout/hProcess7"/>
    <dgm:cxn modelId="{CC9BA228-BE63-4EF9-B180-8F4E545E40D1}" type="presParOf" srcId="{F7429C2B-AB77-4AB2-80D0-9C92500BA3A0}" destId="{75E80A53-1DCA-4375-B63E-A19885390264}" srcOrd="1" destOrd="0" presId="urn:microsoft.com/office/officeart/2005/8/layout/hProcess7"/>
    <dgm:cxn modelId="{1EBD9445-207A-4E76-8982-82956A50B37E}" type="presParOf" srcId="{F7429C2B-AB77-4AB2-80D0-9C92500BA3A0}" destId="{C9BBF442-B9D7-4AE8-A52E-08E3A5F94BA6}" srcOrd="2" destOrd="0" presId="urn:microsoft.com/office/officeart/2005/8/layout/hProcess7"/>
    <dgm:cxn modelId="{9F59E777-3BF3-4723-873B-7CBAC0FDBC6D}" type="presParOf" srcId="{C9BBF442-B9D7-4AE8-A52E-08E3A5F94BA6}" destId="{D645FA9B-A5CE-4187-97E8-1BAA6EE745CA}" srcOrd="0" destOrd="0" presId="urn:microsoft.com/office/officeart/2005/8/layout/hProcess7"/>
    <dgm:cxn modelId="{D936DEBA-0BC2-4604-81BD-2D821C233A89}" type="presParOf" srcId="{C9BBF442-B9D7-4AE8-A52E-08E3A5F94BA6}" destId="{486102F7-6CB8-47C6-9B52-700F036997AF}" srcOrd="1" destOrd="0" presId="urn:microsoft.com/office/officeart/2005/8/layout/hProcess7"/>
    <dgm:cxn modelId="{C04AC2DB-12A0-4596-8BBF-443C4F82BF88}" type="presParOf" srcId="{C9BBF442-B9D7-4AE8-A52E-08E3A5F94BA6}" destId="{ABF947DE-7688-4842-A6E3-912794A80684}" srcOrd="2" destOrd="0" presId="urn:microsoft.com/office/officeart/2005/8/layout/hProcess7"/>
    <dgm:cxn modelId="{C408A831-F2CC-4536-9D74-171CFF331C31}" type="presParOf" srcId="{F7429C2B-AB77-4AB2-80D0-9C92500BA3A0}" destId="{94F4F0A4-B9E2-4CB8-8E63-F0DA478E87F9}" srcOrd="3" destOrd="0" presId="urn:microsoft.com/office/officeart/2005/8/layout/hProcess7"/>
    <dgm:cxn modelId="{A1D20CAB-C540-41C9-B4BB-5CC3F95FF8CB}" type="presParOf" srcId="{F7429C2B-AB77-4AB2-80D0-9C92500BA3A0}" destId="{76050C9F-C720-4E78-9A8E-252B4B8AADA8}" srcOrd="4" destOrd="0" presId="urn:microsoft.com/office/officeart/2005/8/layout/hProcess7"/>
    <dgm:cxn modelId="{AB5AF1B1-E48A-4BBC-B914-E1E8835B20A7}" type="presParOf" srcId="{76050C9F-C720-4E78-9A8E-252B4B8AADA8}" destId="{E33D71EE-1BAB-4F78-9EAB-75A25B415523}" srcOrd="0" destOrd="0" presId="urn:microsoft.com/office/officeart/2005/8/layout/hProcess7"/>
    <dgm:cxn modelId="{B1D4FE4B-C1C1-4E16-B305-1E866D80277B}" type="presParOf" srcId="{76050C9F-C720-4E78-9A8E-252B4B8AADA8}" destId="{A96179A2-102E-483C-970D-B61263013D37}" srcOrd="1" destOrd="0" presId="urn:microsoft.com/office/officeart/2005/8/layout/hProcess7"/>
    <dgm:cxn modelId="{3845C614-C321-4B46-9B28-EE818ABCF5D4}" type="presParOf" srcId="{76050C9F-C720-4E78-9A8E-252B4B8AADA8}" destId="{53764F67-23A0-41A8-AE7C-273CDADC92DA}" srcOrd="2" destOrd="0" presId="urn:microsoft.com/office/officeart/2005/8/layout/hProcess7"/>
    <dgm:cxn modelId="{B874C3A1-750F-4EDC-BDE9-E3D1C456BB3E}" type="presParOf" srcId="{F7429C2B-AB77-4AB2-80D0-9C92500BA3A0}" destId="{C6A83FB5-788A-4235-983D-6F2D95A245A5}" srcOrd="5" destOrd="0" presId="urn:microsoft.com/office/officeart/2005/8/layout/hProcess7"/>
    <dgm:cxn modelId="{97AB3A9F-0AB0-4CBE-8A2B-693197447382}" type="presParOf" srcId="{F7429C2B-AB77-4AB2-80D0-9C92500BA3A0}" destId="{46EEAA74-B6B6-446A-9C42-DBDBA137C0F1}" srcOrd="6" destOrd="0" presId="urn:microsoft.com/office/officeart/2005/8/layout/hProcess7"/>
    <dgm:cxn modelId="{51C163C7-0BD7-4782-B574-6C090C98DA43}" type="presParOf" srcId="{46EEAA74-B6B6-446A-9C42-DBDBA137C0F1}" destId="{C939BB36-DE43-4B75-B635-99A7CD4883AF}" srcOrd="0" destOrd="0" presId="urn:microsoft.com/office/officeart/2005/8/layout/hProcess7"/>
    <dgm:cxn modelId="{56460716-A899-4709-B3F1-8D8D98F6DC30}" type="presParOf" srcId="{46EEAA74-B6B6-446A-9C42-DBDBA137C0F1}" destId="{3E5CB53D-7855-43A2-AF3B-F69D6FDF2903}" srcOrd="1" destOrd="0" presId="urn:microsoft.com/office/officeart/2005/8/layout/hProcess7"/>
    <dgm:cxn modelId="{4990EA2B-7444-435C-8338-F7967C4A0509}" type="presParOf" srcId="{46EEAA74-B6B6-446A-9C42-DBDBA137C0F1}" destId="{96AA0163-B1E0-4D88-826D-AE3293F2F4F2}" srcOrd="2" destOrd="0" presId="urn:microsoft.com/office/officeart/2005/8/layout/hProcess7"/>
    <dgm:cxn modelId="{943E5DAB-5414-42D9-A0A0-502E1653E6D2}" type="presParOf" srcId="{F7429C2B-AB77-4AB2-80D0-9C92500BA3A0}" destId="{1D05C4D2-E1AA-42BA-A1C2-9F9ABEEFD159}" srcOrd="7" destOrd="0" presId="urn:microsoft.com/office/officeart/2005/8/layout/hProcess7"/>
    <dgm:cxn modelId="{5E438243-EBAC-4AF5-BDCD-C3F4C07BFD13}" type="presParOf" srcId="{F7429C2B-AB77-4AB2-80D0-9C92500BA3A0}" destId="{AE5BF269-8873-4F7C-AD3A-3268C218FE10}" srcOrd="8" destOrd="0" presId="urn:microsoft.com/office/officeart/2005/8/layout/hProcess7"/>
    <dgm:cxn modelId="{B83A7F75-2F87-43D2-96AB-E9E1E8808F7F}" type="presParOf" srcId="{AE5BF269-8873-4F7C-AD3A-3268C218FE10}" destId="{F734B456-D04C-4498-A769-00AA3F44BB28}" srcOrd="0" destOrd="0" presId="urn:microsoft.com/office/officeart/2005/8/layout/hProcess7"/>
    <dgm:cxn modelId="{51879ED0-4ED5-40B2-95D9-2BF2A59FD74C}" type="presParOf" srcId="{AE5BF269-8873-4F7C-AD3A-3268C218FE10}" destId="{3DA03D77-34E7-42C7-9CD7-9148CA22ECF5}" srcOrd="1" destOrd="0" presId="urn:microsoft.com/office/officeart/2005/8/layout/hProcess7"/>
    <dgm:cxn modelId="{2E364B8D-06D5-47DC-A68E-04358B04A94E}" type="presParOf" srcId="{AE5BF269-8873-4F7C-AD3A-3268C218FE10}" destId="{946EE342-7074-43FE-8813-A8E33754DF24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0.10394</cdr:x>
      <cdr:y>0.83501</cdr:y>
    </cdr:from>
    <cdr:to>
      <cdr:x>0.96127</cdr:x>
      <cdr:y>0.945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9446" y="4338654"/>
          <a:ext cx="642942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31B1-117C-4B35-A063-37C89505A53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7273-7E00-4FC4-914C-B03AFB9B1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9D2465-2BCE-4AA4-A20A-26AC32CE1BE8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66D9005-4141-476B-800B-0B30E17D4196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F681899-79AD-43EE-8273-495417E4D3C4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190742-1E95-42DC-8283-72857543F8B2}" type="slidenum">
              <a:rPr lang="ru-RU" sz="1200">
                <a:solidFill>
                  <a:srgbClr val="000000"/>
                </a:solidFill>
                <a:cs typeface="Arial Unicode MS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ru-RU" sz="120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4916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5425" y="250825"/>
            <a:ext cx="3362325" cy="2520950"/>
          </a:xfrm>
          <a:ln/>
        </p:spPr>
      </p:sp>
      <p:sp>
        <p:nvSpPr>
          <p:cNvPr id="49161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404813" y="2771775"/>
            <a:ext cx="6264275" cy="61214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u="sng" smtClean="0">
                <a:latin typeface="Arial" charset="0"/>
                <a:cs typeface="Arial Unicode MS" pitchFamily="32" charset="0"/>
              </a:rPr>
              <a:t>Дополнения: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Комплекс «мать и дитя»</a:t>
            </a:r>
            <a:r>
              <a:rPr lang="ru-RU" sz="1000" smtClean="0">
                <a:latin typeface="Arial" charset="0"/>
                <a:ea typeface="Microsoft YaHei" charset="-122"/>
              </a:rPr>
              <a:t> -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Гиперкинетический синдром с дефицитом внимания</a:t>
            </a:r>
            <a:r>
              <a:rPr lang="ru-RU" sz="1000" smtClean="0">
                <a:latin typeface="Arial" charset="0"/>
                <a:ea typeface="Microsoft YaHei" charset="-122"/>
              </a:rPr>
              <a:t> (синонимы: синдром гиперактивности с дефицитом внимания, гипердинамический синдром, гиперкинезия):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расстройства, важнейшими признаками которых являются кратковременные периоды неустойчивости внимания и повышенной отвлекаемости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характерны отвлекаемость внимания, дефицит произвольного внимания, непоседливость, часты задержки в развитии специфических навыков и нарушения взаимоотношений с окружающими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впервые выявляется у детей обычно в дошкольном возрасте, реже у детей постарш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встречается, по некоторым сведениям, у 5-10% школьников начальных классов, у мальчиков в 2-5 раз чаще, чем у девочек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Гиперкинезия внутричерепная (напряжение):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повышение давления в полости черепа. Может быть обусловлено патологией головного мозга (черепно-мозговая травма, опухоли, внутричерепные кровоизлияния, энцефаломенингиты и др.)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проявляется головной болью, тошнотой, рвотой, стойкой икотой, сонливостью, угнетением сознания, двоением (за счет одностороннего или двустороннего сдавления отводящего нерва)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/>
            </a:r>
            <a:br>
              <a:rPr lang="ru-RU" sz="1000" smtClean="0">
                <a:latin typeface="Arial" charset="0"/>
                <a:ea typeface="Microsoft YaHei" charset="-122"/>
              </a:rPr>
            </a:br>
            <a:r>
              <a:rPr lang="ru-RU" sz="1000" b="1" smtClean="0">
                <a:latin typeface="Arial" charset="0"/>
                <a:ea typeface="Microsoft YaHei" charset="-122"/>
              </a:rPr>
              <a:t>Важность полной семьи в первые 3-5 лет жизни для гармоничного развития ребенка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Наиболее высокий риск формирования аддиктивной личности (с повышенным риском алкоголизации, наркотизации, криминально ориентированного поведения) в случаях, когда в первые годы жизни ребенок воспитывается без матери. Несколько меньше такой риск при отсутствии в этом возрасте обоих родителей, еще меньше – при отсутствии отца. Дальше (в порядке убывания) идет отсутствие брата, сестры, дедушки, бабушки.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Понятие «полный дом».</a:t>
            </a:r>
            <a:r>
              <a:rPr lang="ru-RU" sz="1000" smtClean="0">
                <a:latin typeface="Arial" charset="0"/>
                <a:ea typeface="Microsoft YaHei" charset="-122"/>
              </a:rPr>
              <a:t> В первые 3-5 лет жизни для гармоничного развития ребенка считается оптимальным наличие матери и отца, брата или сестры, дедушки и бабушки.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Период до 3 лет</a:t>
            </a:r>
            <a:r>
              <a:rPr lang="ru-RU" sz="1000" smtClean="0">
                <a:latin typeface="Arial" charset="0"/>
                <a:ea typeface="Microsoft YaHei" charset="-122"/>
              </a:rPr>
              <a:t> – возраст «первых вопросов». Ребенок задаёт вопрос: «Что это?». Его мозг накапливает первичную информацию. На поставленный вопрос отец, мать, сестра, бабушка ответят по-разному. У ребенка появляется возможность и необходимость выбора «правильного» ответа. Чем больший состав семьи, тем больше вариантов ответов и, следовательно, вариантов оценки.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C 3 до 7 лет</a:t>
            </a:r>
            <a:r>
              <a:rPr lang="ru-RU" sz="1000" smtClean="0">
                <a:latin typeface="Arial" charset="0"/>
                <a:ea typeface="Microsoft YaHei" charset="-122"/>
              </a:rPr>
              <a:t> - возраст «вторых вопросов». Ребенок спрашивает: «Почему это?». Мозг в этом возрасте начинает анализировать, систематизировать полученную информацию. Причем, не важен правильный ответ взрослого, более значим сам факт ответа (меня слышат, я готов произносить все новые «почему?»). Аналогичные вопросы задают сверстники и, если ребенок находится в их коллективе, число заданных вопросов растет пропорционально числу детей. Поэтому в возрасте от 3 до 7 лет у ребенка первый социальный институт - детский сад. Доказано, что посещение дошкольных детских учреждений в возрасте от 3 до 7 лет существенно «сглаживает» дефекты внутрисемейного воспитания детей из «неполных» и социально неблагополучных семей.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775A27D-E0D6-4F19-9479-3466D4D546C8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4A81D1-84B8-44F1-A02A-5A6F3652E9FC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018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0184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775A27D-E0D6-4F19-9479-3466D4D546C8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4A81D1-84B8-44F1-A02A-5A6F3652E9FC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018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0184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C852007-69AB-4518-B55E-094C53D732E5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5F4ACD-EF79-41BB-B3CD-79E154F71869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120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120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C852007-69AB-4518-B55E-094C53D732E5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5F4ACD-EF79-41BB-B3CD-79E154F71869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120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120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6A146E1-D2BA-4740-9C45-F3267A8F7447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420F11F-19B9-4844-BC1D-0E3FFDA7D97C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223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223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5D844F6-1263-4086-8E52-6FA69884D167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A7B400E-C2A3-4F2E-B2E9-26066AAE13E4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325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325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633E7DA-034D-49F1-95B8-45FF047D32FE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A7B6E0-E52D-4B85-957E-B33D7EC87000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427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4280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DCBD024-630B-4637-9BD8-F325F75D8021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97FADD-75C5-4F59-8764-B630650320BD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530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5304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BBCE437-8F48-4CB5-A969-9BFFE511CF41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9069DE-1F39-4026-B3C8-9DB0F35834E8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56328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737025-EA83-4A70-8341-8F8B96405F39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AE0DFD1-4EDF-4F7A-BE9E-0BDC3578D010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B8CB5E-5E00-467F-AAA1-820BD596A02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38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247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62472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solidFill>
                <a:srgbClr val="006600"/>
              </a:solidFill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ct val="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Химическая зависимость – хроническое заболевание, не имеющее обратного пути развития. Если человек бросает пить, но через некоторое время вновь возвращается к употреблению, он возвращается на ту же стадию, на которой был в момент отказа. Невозможно перейти с 3-й стадии на 1-ю или выздороветь совсем. 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Самостоятельно прекратить употребление на 2 и 3 стадии зависимости практически невозможно, необходима помощь специалистов.</a:t>
            </a: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0C0FAF-6D54-4761-B996-B544C610768F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u="sng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Неожиданные перемены настроения: от активности к пассивности, от радости к унынию, от оживленного состояния к вялому и инертному</a:t>
            </a:r>
          </a:p>
          <a:p>
            <a:pPr eaLnBrk="1" hangingPunct="1">
              <a:spcBef>
                <a:spcPts val="413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Необычные реакции в привычных ситуациях  (раздражение, агрессивность, вспыльчивость или чрезмерная раскованность, болтливость или невнятная речь)</a:t>
            </a:r>
          </a:p>
          <a:p>
            <a:pPr eaLnBrk="1" hangingPunct="1">
              <a:spcBef>
                <a:spcPts val="413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Потеря интереса к вещам, которые раньше были для ребенка важными: к хобби, к учебе, к спорту, к друзьям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E882AFD-9179-47CC-80AA-CA389A22AA0A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838825" cy="4141788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Физическую зависимость можно устранить при помощи медикаментов, но однажды сформировавшаяся психическая зависимость остается с человеком на всю жизнь. При отказе от ПАВ человеку приходится долго и упорно учиться жить без ПАВ, каждый день преодолевая психическую тягу. Поэтому бывших наркоманов или бывших алкоголиков не существует. Полноценная жизнь возможна при условии, если человек признает факт своей болезни и придерживается всех необходимых рекомендаций специалистов.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 подростковой и молодежной среде недопустимы рассуждения о культуре пития. Для несовершеннолетних ПАВ – абсолютное зло. Спросите, почему? Ответ лежит в сфере нейрофизиологии. Только к 24 годам у человека завершается развитие мозга, окончательно формируются лобные доли головного мозга.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Это делает человека более устойчивым к токсическому действию ПАВ. Например, если человек вошел в 1 стадию алкоголизма до 24 лет, то риск быстро спиться очень высок.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 Европе и США лицам до 21 года запрещено продавать алкоголь.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Еще важный факт. Лобные доли мозга отвечают за взвешенное принятие решений, способность критически оценивать свое поведение. До 24 лет эти способности у человека еще полностью не сформированы.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344B66E-CE54-4AF8-96C0-FF362A90ED3D}" type="slidenum">
              <a:rPr lang="ru-RU" smtClean="0"/>
              <a:pPr/>
              <a:t>41</a:t>
            </a:fld>
            <a:endParaRPr lang="ru-RU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838825" cy="4141788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Физическую зависимость можно устранить при помощи медикаментов, но однажды сформировавшаяся психическая зависимость остается с человеком на всю жизнь. При отказе от ПАВ человеку приходится долго и упорно учиться жить без ПАВ, каждый день преодолевая психическую тягу. Поэтому бывших наркоманов или бывших алкоголиков не существует. Полноценная жизнь возможна при условии, если человек признает факт своей болезни и придерживается всех необходимых рекомендаций специалистов.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 подростковой и молодежной среде недопустимы рассуждения о культуре пития. Для несовершеннолетних ПАВ – абсолютное зло. Спросите, почему? Ответ лежит в сфере нейрофизиологии. Только к 24 годам у человека завершается развитие мозга, окончательно формируются лобные доли головного мозга.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Это делает человека более устойчивым к токсическому действию ПАВ. Например, если человек вошел в 1 стадию алкоголизма до 24 лет, то риск быстро спиться очень высок.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 Европе и США лицам до 21 года запрещено продавать алкоголь.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Еще важный факт. Лобные доли мозга отвечают за взвешенное принятие решений, способность критически оценивать свое поведение. До 24 лет эти способности у человека еще полностью не сформированы.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C5150E4-0DB8-4837-BD1E-1770017BE748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30675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Термин «психоактивные вещества» шире понятия «наркотики»:</a:t>
            </a:r>
          </a:p>
          <a:p>
            <a:pPr marL="457200" lvl="1" indent="0" eaLnBrk="1" hangingPunct="1">
              <a:spcBef>
                <a:spcPts val="413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наркотики перечислены в специальном Перечне средств, подлежащих контролю в РФ*. Все незаконные операции с ними (покупка, продажа, производство, хранение) делают человека преступником.</a:t>
            </a:r>
          </a:p>
          <a:p>
            <a:pPr marL="4572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457200" lvl="1" indent="0" eaLnBrk="1" hangingPunct="1">
              <a:spcBef>
                <a:spcPts val="413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к психоактивным веществам относят все вещества, имеющие влияние на психику человека независимо от их легальности (никотин, алкоголь, транквилизаторы, амфетамины, производные конопли и опия, некоторые анальгетики, летучие токсические вещества).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ПАВ атакуют центральную нервную систему, изменяют состояние психики</a:t>
            </a:r>
            <a:r>
              <a:rPr lang="ru-RU" sz="1100" b="1" smtClean="0">
                <a:latin typeface="Arial" charset="0"/>
                <a:ea typeface="Microsoft YaHei" charset="-122"/>
              </a:rPr>
              <a:t> </a:t>
            </a:r>
            <a:r>
              <a:rPr lang="ru-RU" sz="1100" smtClean="0">
                <a:latin typeface="Arial" charset="0"/>
                <a:ea typeface="Microsoft YaHei" charset="-122"/>
              </a:rPr>
              <a:t>(в зависимости от вида ПАВ - расслабляют, возбуждают или вызывают галлюцинации)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*Постановление Правительства РФ от 30.06.1998 г. № 681 «Об утверждении перечня наркотических средств, психотропных веществ и их прекурсоров, подлежащих контролю в РФ».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Прекурсоры – вещества, используемые в приготовлении наркотических средств и психотропных веществ.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CCD0C6C-036B-452D-B8FB-C2D41BF6A7C5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Воздержитесь от резких слов, лучше </a:t>
            </a:r>
            <a:r>
              <a:rPr lang="ru-RU" sz="1100" u="sng" smtClean="0">
                <a:latin typeface="Arial" charset="0"/>
                <a:ea typeface="Microsoft YaHei" charset="-122"/>
              </a:rPr>
              <a:t>проговорите о своих чувствах</a:t>
            </a:r>
            <a:r>
              <a:rPr lang="ru-RU" sz="1100" smtClean="0">
                <a:latin typeface="Arial" charset="0"/>
                <a:ea typeface="Microsoft YaHei" charset="-122"/>
              </a:rPr>
              <a:t> так: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обеспокоен(а). Я заметил(а), что …»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«Меня тревожит... (что именно?)»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«Когда тебя долго нет дома, я не могу уснуть»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волнуюсь, когда ты не звонишь» и т.п.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Постарайтесь </a:t>
            </a:r>
            <a:r>
              <a:rPr lang="ru-RU" sz="1100" u="sng" smtClean="0">
                <a:latin typeface="Arial" charset="0"/>
                <a:ea typeface="Microsoft YaHei" charset="-122"/>
              </a:rPr>
              <a:t>договориться с ребенком</a:t>
            </a:r>
            <a:r>
              <a:rPr lang="ru-RU" sz="1100" smtClean="0">
                <a:latin typeface="Arial" charset="0"/>
                <a:ea typeface="Microsoft YaHei" charset="-122"/>
              </a:rPr>
              <a:t> так: «Чтобы развеять наши с отцом (матерью) сомнения, после каждой подозрительной вечеринки (задержки, выезда...) мы предложим тебе пройти тест на наркотики в домашних условиях».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Тесты на наркотики свободно продаются в аптеках.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9933C5D-5C16-4575-A429-8ECC48754EDC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Воздержитесь от резких слов, лучше </a:t>
            </a:r>
            <a:r>
              <a:rPr lang="ru-RU" sz="1100" u="sng" smtClean="0">
                <a:latin typeface="Arial" charset="0"/>
                <a:ea typeface="Microsoft YaHei" charset="-122"/>
              </a:rPr>
              <a:t>проговорите о своих чувствах</a:t>
            </a:r>
            <a:r>
              <a:rPr lang="ru-RU" sz="1100" smtClean="0">
                <a:latin typeface="Arial" charset="0"/>
                <a:ea typeface="Microsoft YaHei" charset="-122"/>
              </a:rPr>
              <a:t> так: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обеспокоен(а). Я заметил(а), что …»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«Меня тревожит... (что именно?)»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«Когда тебя долго нет дома, я не могу уснуть»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волнуюсь, когда ты не звонишь» и т.п.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Постарайтесь </a:t>
            </a:r>
            <a:r>
              <a:rPr lang="ru-RU" sz="1100" u="sng" smtClean="0">
                <a:latin typeface="Arial" charset="0"/>
                <a:ea typeface="Microsoft YaHei" charset="-122"/>
              </a:rPr>
              <a:t>договориться с ребенком</a:t>
            </a:r>
            <a:r>
              <a:rPr lang="ru-RU" sz="1100" smtClean="0">
                <a:latin typeface="Arial" charset="0"/>
                <a:ea typeface="Microsoft YaHei" charset="-122"/>
              </a:rPr>
              <a:t> так: «Чтобы развеять наши с отцом (матерью) сомнения, после каждой подозрительной вечеринки (задержки, выезда...) мы предложим тебе пройти тест на наркотики в домашних условиях».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Тесты на наркотики свободно продаются в аптеках.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9933C5D-5C16-4575-A429-8ECC48754EDC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Воздержитесь от резких слов, лучше </a:t>
            </a:r>
            <a:r>
              <a:rPr lang="ru-RU" sz="1100" u="sng" smtClean="0">
                <a:latin typeface="Arial" charset="0"/>
                <a:ea typeface="Microsoft YaHei" charset="-122"/>
              </a:rPr>
              <a:t>проговорите о своих чувствах</a:t>
            </a:r>
            <a:r>
              <a:rPr lang="ru-RU" sz="1100" smtClean="0">
                <a:latin typeface="Arial" charset="0"/>
                <a:ea typeface="Microsoft YaHei" charset="-122"/>
              </a:rPr>
              <a:t> так: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обеспокоен(а). Я заметил(а), что …»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«Меня тревожит... (что именно?)» 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«Когда тебя долго нет дома, я не могу уснуть»</a:t>
            </a:r>
          </a:p>
          <a:p>
            <a:pPr marL="9144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«Я волнуюсь, когда ты не звонишь» и т.п.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Постарайтесь </a:t>
            </a:r>
            <a:r>
              <a:rPr lang="ru-RU" sz="1100" u="sng" smtClean="0">
                <a:latin typeface="Arial" charset="0"/>
                <a:ea typeface="Microsoft YaHei" charset="-122"/>
              </a:rPr>
              <a:t>договориться с ребенком</a:t>
            </a:r>
            <a:r>
              <a:rPr lang="ru-RU" sz="1100" smtClean="0">
                <a:latin typeface="Arial" charset="0"/>
                <a:ea typeface="Microsoft YaHei" charset="-122"/>
              </a:rPr>
              <a:t> так: «Чтобы развеять наши с отцом (матерью) сомнения, после каждой подозрительной вечеринки (задержки, выезда...) мы предложим тебе пройти тест на наркотики в домашних условиях».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Тесты на наркотики свободно продаются в аптеках.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7273-7E00-4FC4-914C-B03AFB9B1996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BD731F-35CA-413E-9B65-513816B8EF5E}" type="slidenum">
              <a:rPr lang="ru-RU" altLang="ru-RU" smtClean="0"/>
              <a:pPr/>
              <a:t>55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331B719-033D-45D2-83A3-58F2693AEE7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30675"/>
          </a:xfrm>
          <a:noFill/>
          <a:ln/>
        </p:spPr>
        <p:txBody>
          <a:bodyPr/>
          <a:lstStyle/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Термин «психоактивные вещества» шире понятия «наркотики»:</a:t>
            </a:r>
          </a:p>
          <a:p>
            <a:pPr marL="457200" lvl="1" indent="0" eaLnBrk="1" hangingPunct="1">
              <a:spcBef>
                <a:spcPts val="413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наркотики перечислены в специальном Перечне средств, подлежащих контролю в РФ*. Все незаконные операции с ними (покупка, продажа, производство, хранение) делают человека преступником.</a:t>
            </a:r>
          </a:p>
          <a:p>
            <a:pPr marL="457200" lvl="1" indent="0" eaLnBrk="1" hangingPunct="1">
              <a:spcBef>
                <a:spcPts val="413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457200" lvl="1" indent="0" eaLnBrk="1" hangingPunct="1">
              <a:spcBef>
                <a:spcPts val="413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к психоактивным веществам относят все вещества, имеющие влияние на психику человека независимо от их легальности (никотин, алкоголь, транквилизаторы, амфетамины, производные конопли и опия, некоторые анальгетики, летучие токсические вещества). 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ПАВ атакуют центральную нервную систему, изменяют состояние психики</a:t>
            </a:r>
            <a:r>
              <a:rPr lang="ru-RU" sz="1100" b="1" smtClean="0">
                <a:latin typeface="Arial" charset="0"/>
                <a:ea typeface="Microsoft YaHei" charset="-122"/>
              </a:rPr>
              <a:t> </a:t>
            </a:r>
            <a:r>
              <a:rPr lang="ru-RU" sz="1100" smtClean="0">
                <a:latin typeface="Arial" charset="0"/>
                <a:ea typeface="Microsoft YaHei" charset="-122"/>
              </a:rPr>
              <a:t>(в зависимости от вида ПАВ - расслабляют, возбуждают или вызывают галлюцинации)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*Постановление Правительства РФ от 30.06.1998 г. № 681 «Об утверждении перечня наркотических средств, психотропных веществ и их прекурсоров, подлежащих контролю в РФ».</a:t>
            </a:r>
          </a:p>
          <a:p>
            <a:pPr eaLnBrk="1" hangingPunct="1">
              <a:spcBef>
                <a:spcPts val="413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Прекурсоры – вещества, используемые в приготовлении наркотических средств и психотропных веществ.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48B649F-A7F1-4DFA-8FEE-3CECA7D6136A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A61815C-B5DA-498A-AD85-C35B4A498D8F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7D14716-CA6B-46B8-AB60-1F821A3F2B37}" type="slidenum">
              <a:rPr lang="ru-RU" sz="1200">
                <a:solidFill>
                  <a:srgbClr val="000000"/>
                </a:solidFill>
                <a:cs typeface="Arial Unicode MS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20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4199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61988"/>
            <a:ext cx="4591050" cy="3443287"/>
          </a:xfrm>
          <a:ln/>
        </p:spPr>
      </p:sp>
      <p:sp>
        <p:nvSpPr>
          <p:cNvPr id="41993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u="sng" smtClean="0">
                <a:latin typeface="Arial" charset="0"/>
                <a:cs typeface="Arial Unicode MS" pitchFamily="32" charset="0"/>
              </a:rPr>
              <a:t>Дополнения: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cs typeface="Arial Unicode MS" pitchFamily="32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i="1" smtClean="0">
                <a:latin typeface="Arial" charset="0"/>
                <a:cs typeface="Arial Unicode MS" pitchFamily="32" charset="0"/>
              </a:rPr>
              <a:t>Познавательная активность – это …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i="1" smtClean="0">
              <a:latin typeface="Arial" charset="0"/>
              <a:cs typeface="Arial Unicode MS" pitchFamily="32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smtClean="0">
                <a:latin typeface="Arial" charset="0"/>
                <a:cs typeface="Arial Unicode MS" pitchFamily="32" charset="0"/>
              </a:rPr>
              <a:t>Природа не терпит пустоты. Если что-то из жизни отнято, чем это может быть замещено?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100" smtClean="0">
              <a:latin typeface="Arial" charset="0"/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7B8B079-B5D1-44A8-A980-28896D460A20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DBC407A-C5AE-402B-9C71-4F85BCEAEADD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0F69C9-210C-400B-A100-B1AF9B18A5A9}" type="slidenum">
              <a:rPr lang="ru-RU" sz="1200">
                <a:solidFill>
                  <a:srgbClr val="000000"/>
                </a:solidFill>
                <a:cs typeface="Arial Unicode MS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ru-RU" sz="120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4711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5425" y="250825"/>
            <a:ext cx="3362325" cy="2520950"/>
          </a:xfrm>
          <a:ln/>
        </p:spPr>
      </p:sp>
      <p:sp>
        <p:nvSpPr>
          <p:cNvPr id="47113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404813" y="2771775"/>
            <a:ext cx="6264275" cy="61214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u="sng" smtClean="0">
                <a:latin typeface="Arial" charset="0"/>
                <a:cs typeface="Arial Unicode MS" pitchFamily="32" charset="0"/>
              </a:rPr>
              <a:t>Дополнения: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Комплекс «мать и дитя»</a:t>
            </a:r>
            <a:r>
              <a:rPr lang="ru-RU" sz="1000" smtClean="0">
                <a:latin typeface="Arial" charset="0"/>
                <a:ea typeface="Microsoft YaHei" charset="-122"/>
              </a:rPr>
              <a:t> -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Гиперкинетический синдром с дефицитом внимания</a:t>
            </a:r>
            <a:r>
              <a:rPr lang="ru-RU" sz="1000" smtClean="0">
                <a:latin typeface="Arial" charset="0"/>
                <a:ea typeface="Microsoft YaHei" charset="-122"/>
              </a:rPr>
              <a:t> (синонимы: синдром гиперактивности с дефицитом внимания, гипердинамический синдром, гиперкинезия):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расстройства, важнейшими признаками которых являются кратковременные периоды неустойчивости внимания и повышенной отвлекаемости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характерны отвлекаемость внимания, дефицит произвольного внимания, непоседливость, часты задержки в развитии специфических навыков и нарушения взаимоотношений с окружающими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впервые выявляется у детей обычно в дошкольном возрасте, реже у детей постарш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встречается, по некоторым сведениям, у 5-10% школьников начальных классов, у мальчиков в 2-5 раз чаще, чем у девочек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Гиперкинезия внутричерепная (напряжение):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повышение давления в полости черепа. Может быть обусловлено патологией головного мозга (черепно-мозговая травма, опухоли, внутричерепные кровоизлияния, энцефаломенингиты и др.)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проявляется головной болью, тошнотой, рвотой, стойкой икотой, сонливостью, угнетением сознания, двоением (за счет одностороннего или двустороннего сдавления отводящего нерва)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/>
            </a:r>
            <a:br>
              <a:rPr lang="ru-RU" sz="1000" smtClean="0">
                <a:latin typeface="Arial" charset="0"/>
                <a:ea typeface="Microsoft YaHei" charset="-122"/>
              </a:rPr>
            </a:br>
            <a:r>
              <a:rPr lang="ru-RU" sz="1000" b="1" smtClean="0">
                <a:latin typeface="Arial" charset="0"/>
                <a:ea typeface="Microsoft YaHei" charset="-122"/>
              </a:rPr>
              <a:t>Важность полной семьи в первые 3-5 лет жизни для гармоничного развития ребенка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Наиболее высокий риск формирования аддиктивной личности (с повышенным риском алкоголизации, наркотизации, криминально ориентированного поведения) в случаях, когда в первые годы жизни ребенок воспитывается без матери. Несколько меньше такой риск при отсутствии в этом возрасте обоих родителей, еще меньше – при отсутствии отца. Дальше (в порядке убывания) идет отсутствие брата, сестры, дедушки, бабушки.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Понятие «полный дом».</a:t>
            </a:r>
            <a:r>
              <a:rPr lang="ru-RU" sz="1000" smtClean="0">
                <a:latin typeface="Arial" charset="0"/>
                <a:ea typeface="Microsoft YaHei" charset="-122"/>
              </a:rPr>
              <a:t> В первые 3-5 лет жизни для гармоничного развития ребенка считается оптимальным наличие матери и отца, брата или сестры, дедушки и бабушки.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Период до 3 лет</a:t>
            </a:r>
            <a:r>
              <a:rPr lang="ru-RU" sz="1000" smtClean="0">
                <a:latin typeface="Arial" charset="0"/>
                <a:ea typeface="Microsoft YaHei" charset="-122"/>
              </a:rPr>
              <a:t> – возраст «первых вопросов». Ребенок задаёт вопрос: «Что это?». Его мозг накапливает первичную информацию. На поставленный вопрос отец, мать, сестра, бабушка ответят по-разному. У ребенка появляется возможность и необходимость выбора «правильного» ответа. Чем больший состав семьи, тем больше вариантов ответов и, следовательно, вариантов оценки.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C 3 до 7 лет</a:t>
            </a:r>
            <a:r>
              <a:rPr lang="ru-RU" sz="1000" smtClean="0">
                <a:latin typeface="Arial" charset="0"/>
                <a:ea typeface="Microsoft YaHei" charset="-122"/>
              </a:rPr>
              <a:t> - возраст «вторых вопросов». Ребенок спрашивает: «Почему это?». Мозг в этом возрасте начинает анализировать, систематизировать полученную информацию. Причем, не важен правильный ответ взрослого, более значим сам факт ответа (меня слышат, я готов произносить все новые «почему?»). Аналогичные вопросы задают сверстники и, если ребенок находится в их коллективе, число заданных вопросов растет пропорционально числу детей. Поэтому в возрасте от 3 до 7 лет у ребенка первый социальный институт - детский сад. Доказано, что посещение дошкольных детских учреждений в возрасте от 3 до 7 лет существенно «сглаживает» дефекты внутрисемейного воспитания детей из «неполных» и социально неблагополучных семей.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7B8B079-B5D1-44A8-A980-28896D460A20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DBC407A-C5AE-402B-9C71-4F85BCEAEADD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0F69C9-210C-400B-A100-B1AF9B18A5A9}" type="slidenum">
              <a:rPr lang="ru-RU" sz="1200">
                <a:solidFill>
                  <a:srgbClr val="000000"/>
                </a:solidFill>
                <a:cs typeface="Arial Unicode MS" pitchFamily="32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ru-RU" sz="120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4711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5425" y="250825"/>
            <a:ext cx="3362325" cy="2520950"/>
          </a:xfrm>
          <a:ln/>
        </p:spPr>
      </p:sp>
      <p:sp>
        <p:nvSpPr>
          <p:cNvPr id="47113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404813" y="2771775"/>
            <a:ext cx="6264275" cy="61214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u="sng" smtClean="0">
                <a:latin typeface="Arial" charset="0"/>
                <a:cs typeface="Arial Unicode MS" pitchFamily="32" charset="0"/>
              </a:rPr>
              <a:t>Дополнения: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Комплекс «мать и дитя»</a:t>
            </a:r>
            <a:r>
              <a:rPr lang="ru-RU" sz="1000" smtClean="0">
                <a:latin typeface="Arial" charset="0"/>
                <a:ea typeface="Microsoft YaHei" charset="-122"/>
              </a:rPr>
              <a:t> -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Гиперкинетический синдром с дефицитом внимания</a:t>
            </a:r>
            <a:r>
              <a:rPr lang="ru-RU" sz="1000" smtClean="0">
                <a:latin typeface="Arial" charset="0"/>
                <a:ea typeface="Microsoft YaHei" charset="-122"/>
              </a:rPr>
              <a:t> (синонимы: синдром гиперактивности с дефицитом внимания, гипердинамический синдром, гиперкинезия):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расстройства, важнейшими признаками которых являются кратковременные периоды неустойчивости внимания и повышенной отвлекаемости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характерны отвлекаемость внимания, дефицит произвольного внимания, непоседливость, часты задержки в развитии специфических навыков и нарушения взаимоотношений с окружающими 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впервые выявляется у детей обычно в дошкольном возрасте, реже у детей постарш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встречается, по некоторым сведениям, у 5-10% школьников начальных классов, у мальчиков в 2-5 раз чаще, чем у девочек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smtClean="0">
              <a:latin typeface="Arial" charset="0"/>
              <a:ea typeface="Microsoft YaHei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smtClean="0">
                <a:latin typeface="Arial" charset="0"/>
                <a:ea typeface="Microsoft YaHei" charset="-122"/>
              </a:rPr>
              <a:t>Гиперкинезия внутричерепная (напряжение):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повышение давления в полости черепа. Может быть обусловлено патологией головного мозга (черепно-мозговая травма, опухоли, внутричерепные кровоизлияния, энцефаломенингиты и др.)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проявляется головной болью, тошнотой, рвотой, стойкой икотой, сонливостью, угнетением сознания, двоением (за счет одностороннего или двустороннего сдавления отводящего нерва)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/>
            </a:r>
            <a:br>
              <a:rPr lang="ru-RU" sz="1000" smtClean="0">
                <a:latin typeface="Arial" charset="0"/>
                <a:ea typeface="Microsoft YaHei" charset="-122"/>
              </a:rPr>
            </a:br>
            <a:r>
              <a:rPr lang="ru-RU" sz="1000" b="1" smtClean="0">
                <a:latin typeface="Arial" charset="0"/>
                <a:ea typeface="Microsoft YaHei" charset="-122"/>
              </a:rPr>
              <a:t>Важность полной семьи в первые 3-5 лет жизни для гармоничного развития ребенка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smtClean="0">
                <a:latin typeface="Arial" charset="0"/>
                <a:ea typeface="Microsoft YaHei" charset="-122"/>
              </a:rPr>
              <a:t>Наиболее высокий риск формирования аддиктивной личности (с повышенным риском алкоголизации, наркотизации, криминально ориентированного поведения) в случаях, когда в первые годы жизни ребенок воспитывается без матери. Несколько меньше такой риск при отсутствии в этом возрасте обоих родителей, еще меньше – при отсутствии отца. Дальше (в порядке убывания) идет отсутствие брата, сестры, дедушки, бабушки.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Понятие «полный дом».</a:t>
            </a:r>
            <a:r>
              <a:rPr lang="ru-RU" sz="1000" smtClean="0">
                <a:latin typeface="Arial" charset="0"/>
                <a:ea typeface="Microsoft YaHei" charset="-122"/>
              </a:rPr>
              <a:t> В первые 3-5 лет жизни для гармоничного развития ребенка считается оптимальным наличие матери и отца, брата или сестры, дедушки и бабушки.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Период до 3 лет</a:t>
            </a:r>
            <a:r>
              <a:rPr lang="ru-RU" sz="1000" smtClean="0">
                <a:latin typeface="Arial" charset="0"/>
                <a:ea typeface="Microsoft YaHei" charset="-122"/>
              </a:rPr>
              <a:t> – возраст «первых вопросов». Ребенок задаёт вопрос: «Что это?». Его мозг накапливает первичную информацию. На поставленный вопрос отец, мать, сестра, бабушка ответят по-разному. У ребенка появляется возможность и необходимость выбора «правильного» ответа. Чем больший состав семьи, тем больше вариантов ответов и, следовательно, вариантов оценки.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" b="1" u="sng" smtClean="0">
                <a:latin typeface="Arial" charset="0"/>
                <a:ea typeface="Microsoft YaHei" charset="-122"/>
              </a:rPr>
              <a:t>C 3 до 7 лет</a:t>
            </a:r>
            <a:r>
              <a:rPr lang="ru-RU" sz="1000" smtClean="0">
                <a:latin typeface="Arial" charset="0"/>
                <a:ea typeface="Microsoft YaHei" charset="-122"/>
              </a:rPr>
              <a:t> - возраст «вторых вопросов». Ребенок спрашивает: «Почему это?». Мозг в этом возрасте начинает анализировать, систематизировать полученную информацию. Причем, не важен правильный ответ взрослого, более значим сам факт ответа (меня слышат, я готов произносить все новые «почему?»). Аналогичные вопросы задают сверстники и, если ребенок находится в их коллективе, число заданных вопросов растет пропорционально числу детей. Поэтому в возрасте от 3 до 7 лет у ребенка первый социальный институт - детский сад. Доказано, что посещение дошкольных детских учреждений в возрасте от 3 до 7 лет существенно «сглаживает» дефекты внутрисемейного воспитания детей из «неполных» и социально неблагополучных семей.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929828-6BE2-424D-81AD-B3B0FD3B077A}" type="slidenum">
              <a:rPr lang="ru-RU"/>
              <a:pPr/>
              <a:t>20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38D782-A32C-4CA2-A4F5-BDBE5BB71379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3466D2-7BD1-4782-AAA9-6C4DABA020E6}" type="slidenum">
              <a:rPr 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4813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592638" cy="3444875"/>
          </a:xfrm>
          <a:ln/>
        </p:spPr>
      </p:sp>
      <p:sp>
        <p:nvSpPr>
          <p:cNvPr id="4813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u="sng" smtClean="0">
                <a:latin typeface="Arial" charset="0"/>
                <a:ea typeface="Microsoft YaHei" charset="-122"/>
              </a:rPr>
              <a:t>Дополнения: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Очень важно, что ПАВ не сами по себе вызывают те или иные состояния и эмоции, а заставляют организм активизировать свои ресурсы.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Представьте себе, что человеку дан «сейф» - запас удовольствия. Им можно пользоваться всю жизнь понемногу, а можно «взломать» и выгрести целую охапку ощущений.  Не скоро придет в себя «ограбленный» банк...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z="1100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13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Есть два пути после первых опытов: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Полностью прекратить употребление. Около 50 % людей так и поступают.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700"/>
              </a:spcBef>
              <a:buFont typeface="Times New Roman" pitchFamily="1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ru-RU" sz="1100" smtClean="0">
                <a:latin typeface="Arial" charset="0"/>
                <a:ea typeface="Microsoft YaHei" charset="-122"/>
              </a:rPr>
              <a:t>Если продолжить употребление, это неминуемо ведет к переходу на следующий этап развития зависимости от ПАВ. </a:t>
            </a: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  <a:p>
            <a:pPr marL="228600" indent="-227013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ru-RU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04AC-3396-4CB5-9BEB-7FDCCCADA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E592-C5BE-4B0C-ABB7-080C807AC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94CE-355D-4E87-AC9E-9356EDCA179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F0AA-04A2-49A6-A866-B634D15E6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9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airon.ru/narkotik/eto-vojna-spajsy-spice-miksy-kuritelnye-smesi-narkotik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airon.ru/narkotik/so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5.xls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употребления </a:t>
            </a:r>
            <a:r>
              <a:rPr lang="ru-RU" sz="4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психоактивных</a:t>
            </a:r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современном обществе</a:t>
            </a:r>
            <a:endParaRPr lang="ru-RU" sz="4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2000" b="1" i="1" dirty="0" smtClean="0"/>
              <a:t>Харитонова Людмила Петровна</a:t>
            </a:r>
          </a:p>
          <a:p>
            <a:pPr algn="ctr">
              <a:buNone/>
            </a:pPr>
            <a:r>
              <a:rPr lang="ru-RU" sz="2000" b="1" i="1" dirty="0" smtClean="0"/>
              <a:t>Заведующий отделением медицинской </a:t>
            </a:r>
            <a:r>
              <a:rPr lang="ru-RU" sz="2000" b="1" i="1" smtClean="0"/>
              <a:t>профилактики </a:t>
            </a:r>
            <a:endParaRPr lang="ru-RU" sz="2000" b="1" i="1" smtClean="0"/>
          </a:p>
          <a:p>
            <a:pPr algn="ctr">
              <a:buNone/>
            </a:pPr>
            <a:r>
              <a:rPr lang="ru-RU" sz="2000" b="1" i="1" smtClean="0"/>
              <a:t>КГБУЗ </a:t>
            </a:r>
            <a:r>
              <a:rPr lang="ru-RU" sz="2000" b="1" i="1" dirty="0" smtClean="0"/>
              <a:t>«Красноярский краевой наркологический диспансер №1»</a:t>
            </a:r>
          </a:p>
          <a:p>
            <a:pPr algn="ctr">
              <a:buNone/>
            </a:pPr>
            <a:r>
              <a:rPr lang="ru-RU" sz="2000" b="1" i="1" dirty="0" smtClean="0"/>
              <a:t>2019г.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79388" y="285728"/>
            <a:ext cx="8713787" cy="9112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Структура первичной наркологической заболеваемости несовершеннолетних</a:t>
            </a:r>
          </a:p>
        </p:txBody>
      </p:sp>
      <p:graphicFrame>
        <p:nvGraphicFramePr>
          <p:cNvPr id="28675" name="Диаграмма 2"/>
          <p:cNvGraphicFramePr>
            <a:graphicFrameLocks/>
          </p:cNvGraphicFramePr>
          <p:nvPr/>
        </p:nvGraphicFramePr>
        <p:xfrm>
          <a:off x="4737100" y="1722438"/>
          <a:ext cx="4206875" cy="4349750"/>
        </p:xfrm>
        <a:graphic>
          <a:graphicData uri="http://schemas.openxmlformats.org/presentationml/2006/ole">
            <p:oleObj spid="_x0000_s32770" r:id="rId3" imgW="4206605" imgH="4346825" progId="Excel.Sheet.8">
              <p:embed/>
            </p:oleObj>
          </a:graphicData>
        </a:graphic>
      </p:graphicFrame>
      <p:graphicFrame>
        <p:nvGraphicFramePr>
          <p:cNvPr id="28676" name="Диаграмма 2"/>
          <p:cNvGraphicFramePr>
            <a:graphicFrameLocks/>
          </p:cNvGraphicFramePr>
          <p:nvPr/>
        </p:nvGraphicFramePr>
        <p:xfrm>
          <a:off x="417513" y="1649413"/>
          <a:ext cx="4276725" cy="4422775"/>
        </p:xfrm>
        <a:graphic>
          <a:graphicData uri="http://schemas.openxmlformats.org/presentationml/2006/ole">
            <p:oleObj spid="_x0000_s32771" r:id="rId4" imgW="4279763" imgH="4419983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713" y="1268413"/>
            <a:ext cx="136842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2017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1863" y="1268413"/>
            <a:ext cx="136842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06" y="142852"/>
            <a:ext cx="8929750" cy="6572296"/>
          </a:xfrm>
          <a:ln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обращаемости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поводу наркологических расстройств связываем с несколькими аспектами:</a:t>
            </a:r>
          </a:p>
          <a:p>
            <a:pPr algn="ctr">
              <a:buNone/>
            </a:pPr>
            <a:endParaRPr lang="ru-RU" b="1" dirty="0" smtClean="0"/>
          </a:p>
          <a:p>
            <a:r>
              <a:rPr lang="ru-RU" dirty="0" smtClean="0"/>
              <a:t>     </a:t>
            </a:r>
            <a:r>
              <a:rPr lang="ru-RU" sz="3400" dirty="0" smtClean="0"/>
              <a:t>в связи с активной политикой государства в области первичной профилактики употребления табака, алкоголя, наркотиков;</a:t>
            </a:r>
          </a:p>
          <a:p>
            <a:pPr indent="-360000"/>
            <a:r>
              <a:rPr lang="ru-RU" sz="3400" dirty="0" smtClean="0"/>
              <a:t>    изменением порядка диспансерного наблюдения пациентов наркологического профиля, а именно, необходимостью</a:t>
            </a:r>
            <a:r>
              <a:rPr lang="ru-RU" sz="3400" i="1" dirty="0" smtClean="0"/>
              <a:t> </a:t>
            </a:r>
            <a:r>
              <a:rPr lang="ru-RU" sz="3400" dirty="0" smtClean="0"/>
              <a:t>наличия добровольного информированного согласия пациента не только на обследование и лечение, но и на диспансерное наблюдение; </a:t>
            </a:r>
          </a:p>
          <a:p>
            <a:r>
              <a:rPr lang="ru-RU" sz="3400" dirty="0" smtClean="0"/>
              <a:t>    ужесточением требований законодательства, которое существенно ограничивает возможность, прежде всего, трудоустройства лиц с наркологической патологией; по этой причине «социально - сохранная» категория граждан, не потерявшая место работы и не утратившая связь с семьей, предпочитает обращаться в частные клиники.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4000" dirty="0" smtClean="0"/>
              <a:t>	</a:t>
            </a:r>
            <a:r>
              <a:rPr lang="ru-RU" sz="4000" i="1" dirty="0" smtClean="0">
                <a:solidFill>
                  <a:srgbClr val="2F1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11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 </a:t>
            </a:r>
          </a:p>
          <a:p>
            <a:pPr algn="ctr">
              <a:buNone/>
            </a:pPr>
            <a:r>
              <a:rPr lang="ru-RU" sz="11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распространения наркологических расстройств:</a:t>
            </a:r>
            <a:endParaRPr lang="ru-RU" sz="74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2F11E1"/>
              </a:solidFill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Сохраняется вовлечение значительной части молодежи в потребление ПАВ;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Отмечаются ранние возрастные дебюты потребления ПАВ;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Появляются новые виды наркотических средств;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Смещаются мировоззренческие ориентиры в сторону потребительских ценностей; 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Сохраняется нестабильная социально-экономическая и геополитическая обстановка;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Отмечается недостаточно  широкий спектр предложений на рынке труда для обеспечения занятости.</a:t>
            </a:r>
          </a:p>
          <a:p>
            <a:pPr algn="ctr">
              <a:buNone/>
            </a:pPr>
            <a:endParaRPr lang="ru-RU" sz="1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Перечисленные факты требуют повышения качества профилактической работы</a:t>
            </a:r>
            <a:r>
              <a:rPr lang="ru-RU" sz="1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200" b="1" dirty="0">
              <a:solidFill>
                <a:srgbClr val="2F11E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s://avatars.mds.yandex.net/get-zen_doc/175962/pub_5bb45bdaa7b1ae00aa5edab6_5bb45ea5a94f3f00aee2e4b0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142875" y="1214421"/>
            <a:ext cx="8858250" cy="5429267"/>
          </a:xfrm>
        </p:spPr>
        <p:txBody>
          <a:bodyPr anchor="t"/>
          <a:lstStyle/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Термин </a:t>
            </a:r>
            <a:r>
              <a:rPr lang="ru-RU" sz="2000" i="1" dirty="0" smtClean="0">
                <a:solidFill>
                  <a:srgbClr val="7030A0"/>
                </a:solidFill>
              </a:rPr>
              <a:t>«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психоактивное</a:t>
            </a:r>
            <a:r>
              <a:rPr lang="ru-RU" sz="2200" b="1" i="1" dirty="0" smtClean="0">
                <a:solidFill>
                  <a:srgbClr val="7030A0"/>
                </a:solidFill>
              </a:rPr>
              <a:t> вещество</a:t>
            </a:r>
            <a:r>
              <a:rPr lang="ru-RU" sz="2000" i="1" dirty="0" smtClean="0">
                <a:solidFill>
                  <a:srgbClr val="7030A0"/>
                </a:solidFill>
              </a:rPr>
              <a:t>» </a:t>
            </a:r>
            <a:r>
              <a:rPr lang="ru-RU" sz="2000" dirty="0" smtClean="0"/>
              <a:t>шире понятия «наркотики».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dirty="0" smtClean="0"/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ПАВ атакует центральную нервную систему, изменяет состояние психики.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dirty="0" smtClean="0"/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Не имеет значения, какой вид ПАВ употребляется, потому что все ПАВ: </a:t>
            </a:r>
          </a:p>
          <a:p>
            <a:pPr marL="741363" lvl="1" indent="-28416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dirty="0" smtClean="0"/>
          </a:p>
          <a:p>
            <a:pPr marL="741363" lvl="1" indent="-28416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являются </a:t>
            </a:r>
            <a:r>
              <a:rPr lang="ru-RU" sz="2000" b="1" i="1" dirty="0" smtClean="0">
                <a:solidFill>
                  <a:srgbClr val="7030A0"/>
                </a:solidFill>
              </a:rPr>
              <a:t>токсическими</a:t>
            </a:r>
            <a:r>
              <a:rPr lang="ru-RU" sz="2000" dirty="0" smtClean="0"/>
              <a:t> (отравляют организм);</a:t>
            </a:r>
          </a:p>
          <a:p>
            <a:pPr marL="741363" lvl="1" indent="-28416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вызывают болезненную </a:t>
            </a:r>
            <a:r>
              <a:rPr lang="ru-RU" sz="2000" b="1" i="1" dirty="0" smtClean="0">
                <a:solidFill>
                  <a:srgbClr val="7030A0"/>
                </a:solidFill>
              </a:rPr>
              <a:t>зависимость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(психическую, физическую);</a:t>
            </a:r>
          </a:p>
          <a:p>
            <a:pPr marL="741363" lvl="1" indent="-28416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рано или поздно начинают </a:t>
            </a:r>
            <a:r>
              <a:rPr lang="ru-RU" sz="2000" b="1" i="1" dirty="0" smtClean="0">
                <a:solidFill>
                  <a:srgbClr val="7030A0"/>
                </a:solidFill>
              </a:rPr>
              <a:t>подчинять</a:t>
            </a:r>
            <a:r>
              <a:rPr lang="ru-RU" sz="2000" dirty="0" smtClean="0"/>
              <a:t> себе жизнь человека и его </a:t>
            </a:r>
            <a:r>
              <a:rPr lang="ru-RU" sz="1800" dirty="0" smtClean="0"/>
              <a:t>близких (</a:t>
            </a:r>
            <a:r>
              <a:rPr lang="ru-RU" sz="1800" b="1" i="1" dirty="0" err="1" smtClean="0">
                <a:solidFill>
                  <a:srgbClr val="7030A0"/>
                </a:solidFill>
              </a:rPr>
              <a:t>созависимость</a:t>
            </a:r>
            <a:r>
              <a:rPr lang="ru-RU" sz="1800" dirty="0" smtClean="0"/>
              <a:t>).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1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Однажды взяв в руки сигарету, банку пива,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какой-либо наркотик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человек начинает рискованный эксперимент со своим здоровьем.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71438"/>
            <a:ext cx="9144000" cy="857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i="1" dirty="0">
                <a:solidFill>
                  <a:srgbClr val="7030A0"/>
                </a:solidFill>
              </a:rPr>
              <a:t>Важно знать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1285860"/>
            <a:ext cx="9144000" cy="5429265"/>
          </a:xfrm>
        </p:spPr>
        <p:txBody>
          <a:bodyPr anchor="t">
            <a:normAutofit/>
          </a:bodyPr>
          <a:lstStyle/>
          <a:p>
            <a:pPr algn="just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Психоактивное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вещество </a:t>
            </a:r>
            <a:r>
              <a:rPr lang="ru-RU" sz="1800" dirty="0" smtClean="0"/>
              <a:t>– </a:t>
            </a:r>
            <a:r>
              <a:rPr lang="ru-RU" sz="2200" dirty="0" smtClean="0"/>
              <a:t>это вещество, которое при употреблении воздействует на психические процессы, например, на когнитивную и аффективную сферу, вызывая у потребителя на первых порах желательные эффекты, а впоследствии приводящее к злоупотреблению и развитию зависимости.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</a:p>
          <a:p>
            <a:pPr algn="just"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      </a:t>
            </a:r>
            <a:r>
              <a:rPr lang="ru-RU" sz="2200" b="1" i="1" dirty="0" smtClean="0">
                <a:solidFill>
                  <a:srgbClr val="7030A0"/>
                </a:solidFill>
              </a:rPr>
              <a:t>Воздействие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психоактивных</a:t>
            </a:r>
            <a:r>
              <a:rPr lang="ru-RU" sz="2200" b="1" i="1" dirty="0" smtClean="0">
                <a:solidFill>
                  <a:srgbClr val="7030A0"/>
                </a:solidFill>
              </a:rPr>
              <a:t> веществ может быть как: </a:t>
            </a:r>
          </a:p>
          <a:p>
            <a:pPr>
              <a:defRPr/>
            </a:pPr>
            <a:endParaRPr lang="ru-RU" sz="22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lang="ru-RU" sz="2200" b="1" i="1" dirty="0" smtClean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r>
              <a:rPr lang="ru-RU" sz="2200" b="1" i="1" dirty="0" smtClean="0">
                <a:solidFill>
                  <a:srgbClr val="7030A0"/>
                </a:solidFill>
              </a:rPr>
              <a:t>непосредственным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200" dirty="0" smtClean="0"/>
              <a:t>возникающим сразу после приема вещества, т.е вызывать состояние опьянения,           </a:t>
            </a:r>
          </a:p>
          <a:p>
            <a:pPr algn="l"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200" dirty="0" smtClean="0"/>
              <a:t>так и </a:t>
            </a:r>
            <a:r>
              <a:rPr lang="ru-RU" sz="2200" b="1" i="1" dirty="0" smtClean="0">
                <a:solidFill>
                  <a:srgbClr val="7030A0"/>
                </a:solidFill>
              </a:rPr>
              <a:t>долговременным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,  </a:t>
            </a:r>
            <a:r>
              <a:rPr lang="ru-RU" sz="2200" dirty="0" smtClean="0"/>
              <a:t>проявляющимся в виде поражения </a:t>
            </a:r>
          </a:p>
          <a:p>
            <a:pPr>
              <a:defRPr/>
            </a:pPr>
            <a:r>
              <a:rPr lang="ru-RU" sz="2200" dirty="0" smtClean="0"/>
              <a:t>различных органов и систем организма, формирования психической и физической зависимости, нарушения социального функционирования человека, формируя </a:t>
            </a:r>
            <a:r>
              <a:rPr lang="ru-RU" sz="2200" dirty="0" err="1" smtClean="0"/>
              <a:t>антисоциальное</a:t>
            </a:r>
            <a:r>
              <a:rPr lang="ru-RU" sz="2200" dirty="0" smtClean="0"/>
              <a:t> поведение.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1800" dirty="0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1000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ранних признаков потребления ПАВ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4800600" cy="1262063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 – какие они?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1066800" y="1981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048000" y="2209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486400" y="2133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477000" y="1905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4313" y="2743200"/>
            <a:ext cx="17145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7030A0"/>
                </a:solidFill>
                <a:latin typeface="Tahoma" pitchFamily="34" charset="0"/>
              </a:rPr>
              <a:t>кофеин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428875" y="3429000"/>
            <a:ext cx="12858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B050"/>
                </a:solidFill>
                <a:latin typeface="Tahoma" pitchFamily="34" charset="0"/>
              </a:rPr>
              <a:t>табак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953000" y="3276600"/>
            <a:ext cx="1219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2F11E1"/>
                </a:solidFill>
                <a:latin typeface="Tahoma" pitchFamily="34" charset="0"/>
              </a:rPr>
              <a:t>алкоголь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629400" y="2438400"/>
            <a:ext cx="1905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00000"/>
                </a:solidFill>
                <a:latin typeface="Tahoma" pitchFamily="34" charset="0"/>
              </a:rPr>
              <a:t>наркотические средства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5500688" y="2286000"/>
            <a:ext cx="1571625" cy="71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6429375" y="3571875"/>
            <a:ext cx="221456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CCFF"/>
                </a:solidFill>
                <a:latin typeface="Tahoma" pitchFamily="34" charset="0"/>
                <a:cs typeface="Tahoma" pitchFamily="34" charset="0"/>
              </a:rPr>
              <a:t>ненаркотические вещества</a:t>
            </a:r>
          </a:p>
        </p:txBody>
      </p:sp>
      <p:sp>
        <p:nvSpPr>
          <p:cNvPr id="10253" name="Oval 11"/>
          <p:cNvSpPr>
            <a:spLocks noChangeArrowheads="1"/>
          </p:cNvSpPr>
          <p:nvPr/>
        </p:nvSpPr>
        <p:spPr bwMode="auto">
          <a:xfrm>
            <a:off x="4572000" y="1357313"/>
            <a:ext cx="4352925" cy="3505200"/>
          </a:xfrm>
          <a:prstGeom prst="ellipse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0034" y="1000108"/>
            <a:ext cx="8643966" cy="5857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ru-RU" sz="2000" dirty="0" smtClean="0">
                <a:solidFill>
                  <a:srgbClr val="000000"/>
                </a:solidFill>
                <a:cs typeface="Arial Unicode MS" pitchFamily="32" charset="0"/>
              </a:rPr>
              <a:t>Владеют </a:t>
            </a: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ограниченным набором вариантов поведения. </a:t>
            </a: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endParaRPr lang="ru-RU" sz="2000" dirty="0">
              <a:solidFill>
                <a:srgbClr val="000000"/>
              </a:solidFill>
              <a:cs typeface="Arial Unicode MS" pitchFamily="32" charset="0"/>
            </a:endParaRP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Активно </a:t>
            </a:r>
            <a:r>
              <a:rPr lang="ru-RU" sz="2000" dirty="0" smtClean="0">
                <a:solidFill>
                  <a:srgbClr val="000000"/>
                </a:solidFill>
                <a:cs typeface="Arial Unicode MS" pitchFamily="32" charset="0"/>
              </a:rPr>
              <a:t>ищут новые ощущения. </a:t>
            </a:r>
            <a:endParaRPr lang="ru-RU" sz="2000" dirty="0">
              <a:solidFill>
                <a:srgbClr val="000000"/>
              </a:solidFill>
              <a:cs typeface="Arial Unicode MS" pitchFamily="32" charset="0"/>
            </a:endParaRP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endParaRPr lang="ru-RU" sz="2000" dirty="0">
              <a:solidFill>
                <a:srgbClr val="000000"/>
              </a:solidFill>
              <a:cs typeface="Arial Unicode MS" pitchFamily="32" charset="0"/>
            </a:endParaRP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Не сформирована, либо не развита познавательная активность.</a:t>
            </a: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endParaRPr lang="ru-RU" sz="2000" dirty="0">
              <a:solidFill>
                <a:srgbClr val="000000"/>
              </a:solidFill>
              <a:cs typeface="Arial Unicode MS" pitchFamily="32" charset="0"/>
            </a:endParaRP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Не </a:t>
            </a:r>
            <a:r>
              <a:rPr lang="ru-RU" sz="2000" dirty="0" smtClean="0">
                <a:solidFill>
                  <a:srgbClr val="000000"/>
                </a:solidFill>
                <a:cs typeface="Arial Unicode MS" pitchFamily="32" charset="0"/>
              </a:rPr>
              <a:t>умеют </a:t>
            </a: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сказать «НЕТ», противостоять давлению. </a:t>
            </a: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endParaRPr lang="ru-RU" sz="2000" dirty="0">
              <a:solidFill>
                <a:srgbClr val="000000"/>
              </a:solidFill>
              <a:cs typeface="Arial Unicode MS" pitchFamily="32" charset="0"/>
            </a:endParaRP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Неосознанно (или осознанно) </a:t>
            </a:r>
            <a:r>
              <a:rPr lang="ru-RU" sz="2000" dirty="0" smtClean="0">
                <a:solidFill>
                  <a:srgbClr val="000000"/>
                </a:solidFill>
                <a:cs typeface="Arial Unicode MS" pitchFamily="32" charset="0"/>
              </a:rPr>
              <a:t>стремятся </a:t>
            </a: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убежать от сложностей жизни.</a:t>
            </a: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endParaRPr lang="ru-RU" sz="2000" dirty="0">
              <a:solidFill>
                <a:srgbClr val="000000"/>
              </a:solidFill>
              <a:cs typeface="Arial Unicode MS" pitchFamily="32" charset="0"/>
            </a:endParaRP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Не сформировано отношение к себе и своей жизни, не </a:t>
            </a:r>
            <a:r>
              <a:rPr lang="ru-RU" sz="2000" dirty="0" smtClean="0">
                <a:solidFill>
                  <a:srgbClr val="000000"/>
                </a:solidFill>
                <a:cs typeface="Arial Unicode MS" pitchFamily="32" charset="0"/>
              </a:rPr>
              <a:t>ценят </a:t>
            </a: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то, что </a:t>
            </a:r>
            <a:r>
              <a:rPr lang="ru-RU" sz="2000" dirty="0" smtClean="0">
                <a:solidFill>
                  <a:srgbClr val="000000"/>
                </a:solidFill>
                <a:cs typeface="Arial Unicode MS" pitchFamily="32" charset="0"/>
              </a:rPr>
              <a:t>имеют</a:t>
            </a: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.</a:t>
            </a: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endParaRPr lang="ru-RU" sz="2000" dirty="0">
              <a:solidFill>
                <a:srgbClr val="000000"/>
              </a:solidFill>
              <a:cs typeface="Arial Unicode MS" pitchFamily="32" charset="0"/>
            </a:endParaRP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ru-RU" sz="2000" dirty="0" smtClean="0">
                <a:solidFill>
                  <a:srgbClr val="000000"/>
                </a:solidFill>
                <a:cs typeface="Arial Unicode MS" pitchFamily="32" charset="0"/>
              </a:rPr>
              <a:t>Попадают </a:t>
            </a: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под влияние различных мифов и заблуждений («всё надо попробовать», «от одного раза ничего не будет», «бросить курить  легко», «употребление – мое личное дело» и др.).</a:t>
            </a: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endParaRPr lang="ru-RU" sz="2000" dirty="0">
              <a:solidFill>
                <a:srgbClr val="000000"/>
              </a:solidFill>
              <a:cs typeface="Arial Unicode MS" pitchFamily="32" charset="0"/>
            </a:endParaRP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Не </a:t>
            </a:r>
            <a:r>
              <a:rPr lang="ru-RU" sz="2000" dirty="0" smtClean="0">
                <a:solidFill>
                  <a:srgbClr val="000000"/>
                </a:solidFill>
                <a:cs typeface="Arial Unicode MS" pitchFamily="32" charset="0"/>
              </a:rPr>
              <a:t>знают</a:t>
            </a:r>
            <a:r>
              <a:rPr lang="ru-RU" sz="2000" dirty="0">
                <a:solidFill>
                  <a:srgbClr val="000000"/>
                </a:solidFill>
                <a:cs typeface="Arial Unicode MS" pitchFamily="32" charset="0"/>
              </a:rPr>
              <a:t>, как на самом деле действуют ПАВ на психику и </a:t>
            </a:r>
            <a:r>
              <a:rPr lang="ru-RU" sz="2000" dirty="0" smtClean="0">
                <a:solidFill>
                  <a:srgbClr val="000000"/>
                </a:solidFill>
                <a:cs typeface="Arial Unicode MS" pitchFamily="32" charset="0"/>
              </a:rPr>
              <a:t>организм человека.</a:t>
            </a:r>
            <a:endParaRPr lang="ru-RU" sz="2000" dirty="0">
              <a:solidFill>
                <a:srgbClr val="000000"/>
              </a:solidFill>
              <a:cs typeface="Arial Unicode MS" pitchFamily="32" charset="0"/>
            </a:endParaRP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ClrTx/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endParaRPr lang="ru-RU" dirty="0">
              <a:solidFill>
                <a:srgbClr val="000000"/>
              </a:solidFill>
              <a:cs typeface="Arial Unicode MS" pitchFamily="32" charset="0"/>
            </a:endParaRPr>
          </a:p>
          <a:p>
            <a:pPr marL="334963" indent="-334963">
              <a:lnSpc>
                <a:spcPct val="70000"/>
              </a:lnSpc>
              <a:spcBef>
                <a:spcPts val="400"/>
              </a:spcBef>
              <a:buClrTx/>
              <a:buFont typeface="Wingdings" charset="2"/>
              <a:buChar char="Ø"/>
              <a:tabLst>
                <a:tab pos="334963" algn="l"/>
                <a:tab pos="1249363" algn="l"/>
                <a:tab pos="2163763" algn="l"/>
                <a:tab pos="3078163" algn="l"/>
                <a:tab pos="3992563" algn="l"/>
                <a:tab pos="4906963" algn="l"/>
                <a:tab pos="5821363" algn="l"/>
                <a:tab pos="6735763" algn="l"/>
                <a:tab pos="7650163" algn="l"/>
                <a:tab pos="8564563" algn="l"/>
                <a:tab pos="9478963" algn="l"/>
                <a:tab pos="10393363" algn="l"/>
              </a:tabLst>
            </a:pPr>
            <a:endParaRPr lang="ru-RU" sz="1600" dirty="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9286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люди начинают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употреблять ПАВ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55650" y="1484313"/>
            <a:ext cx="8148638" cy="537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1071546"/>
            <a:ext cx="9144000" cy="5572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</a:t>
            </a:r>
            <a:r>
              <a:rPr lang="ru-RU" dirty="0">
                <a:solidFill>
                  <a:srgbClr val="000000"/>
                </a:solidFill>
              </a:rPr>
              <a:t>Генетические факторы (семейная отягощённость);</a:t>
            </a: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Проблемы психического и физического здоровья;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 Неполная семья в первые 3-5 лет жизни;</a:t>
            </a: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Регулярное общение со сверстниками, употребляющими ПАВ, отсутствие  	         	     устойчивости к давлению сверстников, зависимость от влияния сверстников;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Личностные особенности (неуверенность в себе, заниженная самооценка,      	       	    колебания настроения, невысокий интеллект, неприятие социальных норм,   	     	    ценностей, конфликтность со сверстниками, учителями);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 Психологический климат в семье (</a:t>
            </a:r>
            <a:r>
              <a:rPr lang="ru-RU" dirty="0" err="1">
                <a:solidFill>
                  <a:srgbClr val="000000"/>
                </a:solidFill>
              </a:rPr>
              <a:t>гипоопека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гиперопека</a:t>
            </a:r>
            <a:r>
              <a:rPr lang="ru-RU" dirty="0" smtClean="0">
                <a:solidFill>
                  <a:srgbClr val="000000"/>
                </a:solidFill>
              </a:rPr>
              <a:t>, семейные стрессы, </a:t>
            </a:r>
          </a:p>
          <a:p>
            <a:pPr>
              <a:lnSpc>
                <a:spcPct val="150000"/>
              </a:lnSpc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    семейная  нестабильность, низкий уровень дохода в семье);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 Пубертатный кризис (стремительное половое созревание, </a:t>
            </a:r>
            <a:r>
              <a:rPr lang="ru-RU" dirty="0" smtClean="0">
                <a:solidFill>
                  <a:srgbClr val="000000"/>
                </a:solidFill>
              </a:rPr>
              <a:t>психологические проблемы);</a:t>
            </a: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 Склонность к асоциальным формам поведения;   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 Влияние информационной среды.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1439"/>
            <a:ext cx="9144000" cy="9286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i="1" dirty="0">
                <a:solidFill>
                  <a:srgbClr val="7030A0"/>
                </a:solidFill>
              </a:rPr>
              <a:t>Факторы </a:t>
            </a:r>
            <a:r>
              <a:rPr lang="ru-RU" sz="2400" b="1" i="1" dirty="0" smtClean="0">
                <a:solidFill>
                  <a:srgbClr val="7030A0"/>
                </a:solidFill>
              </a:rPr>
              <a:t>риска-</a:t>
            </a:r>
          </a:p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обстоятельства, достоверно увеличивающие шансы индивидуума стать потребителем наркотика или алкоголя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55650" y="1484313"/>
            <a:ext cx="8148638" cy="537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1071546"/>
            <a:ext cx="9144000" cy="5572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Семейная стабильность и сплоченность, адекватное воспитание и теплые отношения;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Средний и высокий уровень дохода в семье, адекватная обеспеченность жильем;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Высокое качество медицинской помощи;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Низкий уровень преступности в регионе;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Доступность служб социальной помощи;</a:t>
            </a: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Развитая инфраструктура – образование, спорт, культура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Высокий уровень интеллекта и устойчивости к стрессу, физическое и психическое благополучие;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Высокая самооценка, развитые навыки самостоятельного решения проблем, поиска и восприятия социальной поддержки, устойчивость к давлению сверстников, умение контролировать свое поведение;</a:t>
            </a:r>
          </a:p>
          <a:p>
            <a:pPr>
              <a:lnSpc>
                <a:spcPct val="150000"/>
              </a:lnSpc>
              <a:buClrTx/>
              <a:buFont typeface="Wingdings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 Соблюдение норм общества в употреблении </a:t>
            </a:r>
            <a:r>
              <a:rPr lang="ru-RU" dirty="0" err="1" smtClean="0">
                <a:solidFill>
                  <a:srgbClr val="000000"/>
                </a:solidFill>
              </a:rPr>
              <a:t>психоактивных</a:t>
            </a:r>
            <a:r>
              <a:rPr lang="ru-RU" dirty="0" smtClean="0">
                <a:solidFill>
                  <a:srgbClr val="000000"/>
                </a:solidFill>
              </a:rPr>
              <a:t> веществ.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1439"/>
            <a:ext cx="9144000" cy="9286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i="1" dirty="0" smtClean="0">
                <a:solidFill>
                  <a:srgbClr val="7030A0"/>
                </a:solidFill>
              </a:rPr>
              <a:t>Факторами защиты от риска употребления ПАВ могут быть: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2547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Правовое регулирование и законодательные акты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на Федеральном уровне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64360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Стратегия государственной </a:t>
            </a:r>
            <a:r>
              <a:rPr lang="ru-RU" sz="1600" b="1" dirty="0" err="1" smtClean="0"/>
              <a:t>антинаркотической</a:t>
            </a:r>
            <a:r>
              <a:rPr lang="ru-RU" sz="1600" b="1" dirty="0" smtClean="0"/>
              <a:t> политики Российской Федерации до 2020 года, утверждена указом Президента РФ Д.А. Медведевым от 09.06.2010 № 690;</a:t>
            </a: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Концепция реализации государственной политики по снижению масштабов злоупотребления алкогольной продукцией и профилактике алкоголизма среди населения Российской Федерации на период до 2020 года, одобрена распоряжением Правительства Российской Федерации от 30 декабря 2009 года № 2128-р;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Федеральный Закон РФ № 323 от 21.11.2011г. «Об основах охраны здоровья граждан в Российской Федерации»;</a:t>
            </a: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Федеральный Закон РФ №3 от 08.01.1998г. «О наркотических средствах и психотропных веществах»;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Распоряжение Правительства РФ от 14.02.2012г. №202-р «Об утверждении плана мероприятий по созданию государственной политики немедицинского потребления наркотиков и совершенствованию наркологической медицинской помощи и реабилитации больных наркоманией за 2012-2020 годы»;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Федеральный Закон РФ № 120 от 24.06.1999г. «Об основах системы профилактики безнадзорности и правонарушений несовершеннолетних»</a:t>
            </a: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Федеральный Закон РФ от 23.02.2013г. № 15-ФЗ «Об охране здоровья населения от воздействия окружающего табачного дыма и последствий потребления табака»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Концепция осуществления государственной политики противодействия потреблению табака на 2010-2015 годы, утвержденная распоряжением Правительства РФ от 23 сентября 2010г. №1563-Р</a:t>
            </a:r>
          </a:p>
          <a:p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142984"/>
          </a:xfrm>
          <a:solidFill>
            <a:schemeClr val="accent4">
              <a:lumMod val="20000"/>
              <a:lumOff val="80000"/>
            </a:schemeClr>
          </a:solidFill>
          <a:ln/>
        </p:spPr>
        <p:txBody>
          <a:bodyPr anchor="ctr">
            <a:normAutofit fontScale="90000"/>
          </a:bodyPr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приобщения подростка к употреблению ПАВ: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285860"/>
            <a:ext cx="8786874" cy="5311790"/>
          </a:xfrm>
          <a:ln/>
        </p:spPr>
        <p:txBody>
          <a:bodyPr>
            <a:normAutofit fontScale="62500" lnSpcReduction="20000"/>
          </a:bodyPr>
          <a:lstStyle/>
          <a:p>
            <a:pPr marL="566738" indent="-558800">
              <a:buSzPct val="65000"/>
              <a:buFont typeface="Wingdings" pitchFamily="2" charset="2"/>
              <a:buChar char="Ø"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b="1" dirty="0" smtClean="0">
                <a:solidFill>
                  <a:srgbClr val="7030A0"/>
                </a:solidFill>
              </a:rPr>
              <a:t>Первичный(поисковый) </a:t>
            </a:r>
            <a:r>
              <a:rPr lang="ru-RU" b="1" dirty="0" err="1" smtClean="0">
                <a:solidFill>
                  <a:srgbClr val="7030A0"/>
                </a:solidFill>
              </a:rPr>
              <a:t>полинаркотизм</a:t>
            </a:r>
            <a:r>
              <a:rPr lang="ru-RU" b="1" dirty="0" smtClean="0">
                <a:solidFill>
                  <a:srgbClr val="7030A0"/>
                </a:solidFill>
              </a:rPr>
              <a:t> – употребление ПАВ без формирования зависимости: </a:t>
            </a:r>
          </a:p>
          <a:p>
            <a:pPr marL="566738" indent="-558800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dirty="0" smtClean="0"/>
              <a:t>1 этап - </a:t>
            </a:r>
            <a:r>
              <a:rPr lang="ru-RU" b="1" dirty="0" smtClean="0">
                <a:solidFill>
                  <a:srgbClr val="7030A0"/>
                </a:solidFill>
              </a:rPr>
              <a:t>первые пробы </a:t>
            </a:r>
            <a:r>
              <a:rPr lang="ru-RU" dirty="0" smtClean="0"/>
              <a:t>- это единичные случаи употребления ПАВ при отсутствии какой-либо четкой мотивации, ритма приема, избирательности;</a:t>
            </a:r>
          </a:p>
          <a:p>
            <a:pPr marL="566738" indent="-558800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dirty="0" smtClean="0"/>
              <a:t>2 этап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  <a:r>
              <a:rPr lang="ru-RU" b="1" dirty="0" smtClean="0">
                <a:solidFill>
                  <a:srgbClr val="7030A0"/>
                </a:solidFill>
              </a:rPr>
              <a:t>собственно поисковый </a:t>
            </a:r>
            <a:r>
              <a:rPr lang="ru-RU" b="1" dirty="0" err="1" smtClean="0">
                <a:solidFill>
                  <a:srgbClr val="7030A0"/>
                </a:solidFill>
              </a:rPr>
              <a:t>полинаркотизм</a:t>
            </a:r>
            <a:r>
              <a:rPr lang="ru-RU" dirty="0" smtClean="0"/>
              <a:t>, подросток активно ищет новые вещества, пытаясь испытать новые, необычные ощущения, преобладает стремление как-то изменить состояние сознания;</a:t>
            </a:r>
          </a:p>
          <a:p>
            <a:pPr marL="566738" indent="-558800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dirty="0" smtClean="0"/>
              <a:t>3 этап – </a:t>
            </a:r>
            <a:r>
              <a:rPr lang="ru-RU" b="1" dirty="0" err="1" smtClean="0">
                <a:solidFill>
                  <a:srgbClr val="7030A0"/>
                </a:solidFill>
              </a:rPr>
              <a:t>этап</a:t>
            </a:r>
            <a:r>
              <a:rPr lang="ru-RU" b="1" dirty="0" smtClean="0">
                <a:solidFill>
                  <a:srgbClr val="7030A0"/>
                </a:solidFill>
              </a:rPr>
              <a:t> фонового </a:t>
            </a:r>
            <a:r>
              <a:rPr lang="ru-RU" b="1" dirty="0" err="1" smtClean="0">
                <a:solidFill>
                  <a:srgbClr val="7030A0"/>
                </a:solidFill>
              </a:rPr>
              <a:t>полинаркотизма</a:t>
            </a:r>
            <a:r>
              <a:rPr lang="ru-RU" dirty="0" smtClean="0"/>
              <a:t>, когда оказывается предпочтение уже определенному </a:t>
            </a:r>
            <a:r>
              <a:rPr lang="ru-RU" dirty="0" err="1" smtClean="0"/>
              <a:t>психоактивному</a:t>
            </a:r>
            <a:r>
              <a:rPr lang="ru-RU" dirty="0" smtClean="0"/>
              <a:t> веществу, выбирается вещество, </a:t>
            </a:r>
            <a:r>
              <a:rPr lang="ru-RU" dirty="0" err="1" smtClean="0"/>
              <a:t>пренесшее</a:t>
            </a:r>
            <a:r>
              <a:rPr lang="ru-RU" dirty="0" smtClean="0"/>
              <a:t> наиболее яркие ощущения. Этот этап является переходным, предвещающим формирование зависимости;</a:t>
            </a:r>
          </a:p>
          <a:p>
            <a:pPr marL="566738" indent="-558800">
              <a:buSzPct val="65000"/>
              <a:buNone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endParaRPr lang="ru-RU" dirty="0"/>
          </a:p>
          <a:p>
            <a:pPr marL="566738" indent="-558800" eaLnBrk="1">
              <a:buClrTx/>
              <a:buSzPct val="65000"/>
              <a:buFont typeface="Wingdings" pitchFamily="2" charset="2"/>
              <a:buChar char="Ø"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b="1" dirty="0" smtClean="0">
                <a:solidFill>
                  <a:srgbClr val="7030A0"/>
                </a:solidFill>
              </a:rPr>
              <a:t>Употребление ПАВ с вредными для здоровья последствиями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</a:p>
          <a:p>
            <a:pPr marL="566738" indent="-558800" eaLnBrk="1">
              <a:buClrTx/>
              <a:buSzPct val="65000"/>
              <a:buFont typeface="Wingdings" pitchFamily="2" charset="2"/>
              <a:buChar char="Ø"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b="1" dirty="0" smtClean="0">
                <a:solidFill>
                  <a:srgbClr val="7030A0"/>
                </a:solidFill>
              </a:rPr>
              <a:t>Начальная стадия заболевания - формирование психической зависимости;</a:t>
            </a:r>
            <a:endParaRPr lang="ru-RU" b="1" dirty="0">
              <a:solidFill>
                <a:srgbClr val="7030A0"/>
              </a:solidFill>
            </a:endParaRPr>
          </a:p>
          <a:p>
            <a:pPr marL="566738" indent="-558800" eaLnBrk="1">
              <a:buClrTx/>
              <a:buSzPct val="65000"/>
              <a:buFont typeface="Wingdings" pitchFamily="2" charset="2"/>
              <a:buChar char="Ø"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b="1" dirty="0" smtClean="0">
                <a:solidFill>
                  <a:srgbClr val="7030A0"/>
                </a:solidFill>
              </a:rPr>
              <a:t>Средняя стадия заболевания - формирование физической зависимости, повышение </a:t>
            </a:r>
            <a:r>
              <a:rPr lang="ru-RU" b="1" dirty="0">
                <a:solidFill>
                  <a:srgbClr val="7030A0"/>
                </a:solidFill>
              </a:rPr>
              <a:t>толерантности к </a:t>
            </a:r>
            <a:r>
              <a:rPr lang="ru-RU" b="1" dirty="0" smtClean="0">
                <a:solidFill>
                  <a:srgbClr val="7030A0"/>
                </a:solidFill>
              </a:rPr>
              <a:t>ПАВ;</a:t>
            </a:r>
          </a:p>
          <a:p>
            <a:pPr marL="566738" indent="-558800" eaLnBrk="1">
              <a:buClrTx/>
              <a:buSzPct val="65000"/>
              <a:buFont typeface="Wingdings" pitchFamily="2" charset="2"/>
              <a:buChar char="Ø"/>
              <a:tabLst>
                <a:tab pos="566738" algn="l"/>
                <a:tab pos="671513" algn="l"/>
                <a:tab pos="1120775" algn="l"/>
                <a:tab pos="1570038" algn="l"/>
                <a:tab pos="2019300" algn="l"/>
                <a:tab pos="2468563" algn="l"/>
                <a:tab pos="2917825" algn="l"/>
                <a:tab pos="3367088" algn="l"/>
                <a:tab pos="3816350" algn="l"/>
                <a:tab pos="4265613" algn="l"/>
                <a:tab pos="4714875" algn="l"/>
                <a:tab pos="5164138" algn="l"/>
                <a:tab pos="5613400" algn="l"/>
                <a:tab pos="6062663" algn="l"/>
                <a:tab pos="6511925" algn="l"/>
                <a:tab pos="6961188" algn="l"/>
                <a:tab pos="7410450" algn="l"/>
                <a:tab pos="7859713" algn="l"/>
                <a:tab pos="8308975" algn="l"/>
                <a:tab pos="8758238" algn="l"/>
                <a:tab pos="9207500" algn="l"/>
              </a:tabLst>
            </a:pPr>
            <a:r>
              <a:rPr lang="ru-RU" b="1" dirty="0" smtClean="0">
                <a:solidFill>
                  <a:srgbClr val="7030A0"/>
                </a:solidFill>
              </a:rPr>
              <a:t>Конечная стадия заболевания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142844" y="1285860"/>
            <a:ext cx="6858047" cy="5357850"/>
          </a:xfrm>
        </p:spPr>
        <p:txBody>
          <a:bodyPr anchor="t">
            <a:normAutofit/>
          </a:bodyPr>
          <a:lstStyle/>
          <a:p>
            <a:pPr marL="461963" indent="-455613" algn="l" eaLnBrk="1" hangingPunct="1">
              <a:spcBef>
                <a:spcPts val="400"/>
              </a:spcBef>
              <a:spcAft>
                <a:spcPts val="400"/>
              </a:spcAft>
              <a:buClrTx/>
              <a:buFontTx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Первые пробы ПАВ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</a:p>
          <a:p>
            <a:pPr marL="461963" indent="-455613" algn="l" eaLnBrk="1" hangingPunct="1">
              <a:spcBef>
                <a:spcPts val="400"/>
              </a:spcBef>
              <a:spcAft>
                <a:spcPts val="400"/>
              </a:spcAft>
              <a:buClrTx/>
              <a:buFontTx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       </a:t>
            </a:r>
            <a:r>
              <a:rPr lang="ru-RU" sz="2000" dirty="0" smtClean="0"/>
              <a:t>у здорового человека всегда связаны с дискомфортом (тошнота, рвота, горечь, сухость во рту, чувство страха). </a:t>
            </a:r>
          </a:p>
          <a:p>
            <a:pPr marL="461963" indent="-455613" algn="l" eaLnBrk="1" hangingPunct="1">
              <a:spcBef>
                <a:spcPts val="400"/>
              </a:spcBef>
              <a:spcAft>
                <a:spcPts val="400"/>
              </a:spcAft>
              <a:buClrTx/>
              <a:buFontTx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000" dirty="0" smtClean="0"/>
              <a:t>        	Этап первых проб укладывается в понятие «поведенческие нарушения». Никаких собственно наркологических закономерностей он не имеет.</a:t>
            </a:r>
          </a:p>
          <a:p>
            <a:pPr marL="461963" indent="-455613" algn="l" eaLnBrk="1" hangingPunct="1">
              <a:spcBef>
                <a:spcPts val="400"/>
              </a:spcBef>
              <a:spcAft>
                <a:spcPts val="400"/>
              </a:spcAft>
              <a:buClrTx/>
              <a:buFontTx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Две тенденции:</a:t>
            </a:r>
          </a:p>
          <a:p>
            <a:pPr marL="461963" indent="-455613" algn="just" eaLnBrk="1" hangingPunct="1">
              <a:spcBef>
                <a:spcPts val="400"/>
              </a:spcBef>
              <a:spcAft>
                <a:spcPts val="400"/>
              </a:spcAft>
              <a:buClrTx/>
              <a:buFontTx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2000" dirty="0" smtClean="0"/>
              <a:t>1.    Отказ от дальнейшего употребления ПАВ.</a:t>
            </a:r>
          </a:p>
          <a:p>
            <a:pPr marL="461963" indent="-455613" algn="just">
              <a:spcBef>
                <a:spcPts val="400"/>
              </a:spcBef>
              <a:spcAft>
                <a:spcPts val="400"/>
              </a:spcAft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r>
              <a:rPr lang="ru-RU" sz="1800" dirty="0" smtClean="0"/>
              <a:t>2. </a:t>
            </a:r>
            <a:r>
              <a:rPr lang="ru-RU" sz="2000" dirty="0" smtClean="0"/>
              <a:t>Повторные употребления ПАВ, учащение приема, формирование определенного ритма и стереотипа злоупотребления ПАВ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игнорирование естественных реакций,</a:t>
            </a:r>
            <a:r>
              <a:rPr lang="ru-RU" sz="2000" dirty="0" smtClean="0"/>
              <a:t> тем самым заставляя свой организм приспосабливаться к ПАВ.</a:t>
            </a:r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8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  <a:p>
            <a:pPr marL="461963" indent="-455613" algn="l" eaLnBrk="1" hangingPunct="1">
              <a:buClr>
                <a:srgbClr val="CC3300"/>
              </a:buClr>
              <a:buFont typeface="Wingdings" charset="2"/>
              <a:buNone/>
              <a:tabLst>
                <a:tab pos="1031875" algn="l"/>
                <a:tab pos="1946275" algn="l"/>
                <a:tab pos="2860675" algn="l"/>
                <a:tab pos="3775075" algn="l"/>
                <a:tab pos="4689475" algn="l"/>
                <a:tab pos="5603875" algn="l"/>
                <a:tab pos="6518275" algn="l"/>
                <a:tab pos="7432675" algn="l"/>
                <a:tab pos="8347075" algn="l"/>
                <a:tab pos="9261475" algn="l"/>
                <a:tab pos="10175875" algn="l"/>
              </a:tabLst>
              <a:defRPr/>
            </a:pPr>
            <a:endParaRPr lang="ru-RU" sz="1600" dirty="0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141663"/>
            <a:ext cx="1839913" cy="295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1"/>
            <a:ext cx="9144000" cy="1142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i="1" dirty="0">
                <a:solidFill>
                  <a:srgbClr val="7030A0"/>
                </a:solidFill>
              </a:rPr>
              <a:t>Как развивается зависимость от ПАВ?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55650" y="1484313"/>
            <a:ext cx="8148638" cy="537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85750" y="1142985"/>
            <a:ext cx="8715375" cy="5715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algn="ctr" eaLnBrk="0" hangingPunct="0">
              <a:spcBef>
                <a:spcPts val="800"/>
              </a:spcBef>
              <a:defRPr/>
            </a:pPr>
            <a:r>
              <a:rPr lang="ru-RU" sz="2000" dirty="0"/>
              <a:t>	</a:t>
            </a:r>
            <a:r>
              <a:rPr lang="ru-RU" sz="1900" kern="0" dirty="0" smtClean="0">
                <a:solidFill>
                  <a:srgbClr val="000000"/>
                </a:solidFill>
                <a:latin typeface="Arial"/>
                <a:ea typeface="Microsoft YaHei"/>
              </a:rPr>
              <a:t>Зависимость 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icrosoft YaHei"/>
              </a:rPr>
              <a:t>от любого вида </a:t>
            </a:r>
            <a:r>
              <a:rPr lang="ru-RU" sz="1900" kern="0" dirty="0" err="1">
                <a:solidFill>
                  <a:srgbClr val="000000"/>
                </a:solidFill>
                <a:latin typeface="Arial"/>
                <a:ea typeface="Microsoft YaHei"/>
              </a:rPr>
              <a:t>психоактивного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icrosoft YaHei"/>
              </a:rPr>
              <a:t> вещества обусловлена их особым воздействием на центр удовольствия, расположенный в головном мозге. </a:t>
            </a:r>
            <a:endParaRPr lang="ru-RU" sz="1900" kern="0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42900" indent="-342900" algn="ctr" eaLnBrk="0" hangingPunct="0">
              <a:spcBef>
                <a:spcPts val="800"/>
              </a:spcBef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Arial"/>
                <a:ea typeface="Microsoft YaHei"/>
              </a:rPr>
              <a:t>Его 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icrosoft YaHei"/>
              </a:rPr>
              <a:t>стимуляция, происходящая под влиянием ПАВ, вызывает изменение сознания, доставляет </a:t>
            </a:r>
            <a:r>
              <a:rPr lang="ru-RU" sz="1900" kern="0" dirty="0" smtClean="0">
                <a:solidFill>
                  <a:srgbClr val="000000"/>
                </a:solidFill>
                <a:latin typeface="Arial"/>
                <a:ea typeface="Microsoft YaHei"/>
              </a:rPr>
              <a:t>наслаждение (эйфорию). </a:t>
            </a:r>
            <a:endParaRPr lang="ru-RU" sz="1900" kern="0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42900" indent="-342900" algn="ctr" eaLnBrk="0" hangingPunct="0">
              <a:spcBef>
                <a:spcPts val="800"/>
              </a:spcBef>
              <a:defRPr/>
            </a:pPr>
            <a:r>
              <a:rPr lang="ru-RU" sz="1900" kern="0" dirty="0">
                <a:solidFill>
                  <a:srgbClr val="000000"/>
                </a:solidFill>
                <a:latin typeface="Arial"/>
                <a:ea typeface="Microsoft YaHei"/>
              </a:rPr>
              <a:t>		      Со временем мозг </a:t>
            </a:r>
            <a:r>
              <a:rPr lang="ru-RU" sz="1900" kern="0" dirty="0" smtClean="0">
                <a:solidFill>
                  <a:srgbClr val="000000"/>
                </a:solidFill>
                <a:latin typeface="Arial"/>
                <a:ea typeface="Microsoft YaHei"/>
              </a:rPr>
              <a:t>истощается, за счет деструктивных изменений 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icrosoft YaHei"/>
              </a:rPr>
              <a:t>нейронов </a:t>
            </a:r>
            <a:r>
              <a:rPr lang="ru-RU" sz="1900" kern="0" dirty="0" smtClean="0">
                <a:solidFill>
                  <a:srgbClr val="000000"/>
                </a:solidFill>
                <a:latin typeface="Arial"/>
                <a:ea typeface="Microsoft YaHei"/>
              </a:rPr>
              <a:t>происходит снижение 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icrosoft YaHei"/>
              </a:rPr>
              <a:t>выработки </a:t>
            </a:r>
            <a:r>
              <a:rPr lang="ru-RU" sz="1900" kern="0" dirty="0" smtClean="0">
                <a:solidFill>
                  <a:srgbClr val="000000"/>
                </a:solidFill>
                <a:latin typeface="Arial"/>
                <a:ea typeface="Microsoft YaHei"/>
              </a:rPr>
              <a:t>организмом собственных гормонов 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icrosoft YaHei"/>
              </a:rPr>
              <a:t>удовольствия </a:t>
            </a:r>
            <a:r>
              <a:rPr lang="ru-RU" sz="1900" kern="0" dirty="0" smtClean="0">
                <a:solidFill>
                  <a:srgbClr val="000000"/>
                </a:solidFill>
                <a:latin typeface="Arial"/>
                <a:ea typeface="Microsoft YaHei"/>
              </a:rPr>
              <a:t>(</a:t>
            </a:r>
            <a:r>
              <a:rPr lang="ru-RU" sz="1900" kern="0" dirty="0" err="1" smtClean="0">
                <a:solidFill>
                  <a:srgbClr val="000000"/>
                </a:solidFill>
                <a:latin typeface="Arial"/>
                <a:ea typeface="Microsoft YaHei"/>
              </a:rPr>
              <a:t>эндорфинов</a:t>
            </a:r>
            <a:r>
              <a:rPr lang="ru-RU" sz="1900" kern="0" dirty="0" smtClean="0">
                <a:solidFill>
                  <a:srgbClr val="000000"/>
                </a:solidFill>
                <a:latin typeface="Arial"/>
                <a:ea typeface="Microsoft YaHei"/>
              </a:rPr>
              <a:t>), что ведет 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icrosoft YaHei"/>
              </a:rPr>
              <a:t>к повышению толерантности к </a:t>
            </a:r>
            <a:r>
              <a:rPr lang="ru-RU" sz="1900" kern="0" dirty="0" smtClean="0">
                <a:solidFill>
                  <a:srgbClr val="000000"/>
                </a:solidFill>
                <a:latin typeface="Arial"/>
                <a:ea typeface="Microsoft YaHei"/>
              </a:rPr>
              <a:t>конкретному </a:t>
            </a:r>
            <a:r>
              <a:rPr lang="ru-RU" sz="1900" kern="0" dirty="0" err="1" smtClean="0">
                <a:solidFill>
                  <a:srgbClr val="000000"/>
                </a:solidFill>
                <a:latin typeface="Arial"/>
                <a:ea typeface="Microsoft YaHei"/>
              </a:rPr>
              <a:t>психоактивному</a:t>
            </a:r>
            <a:r>
              <a:rPr lang="ru-RU" sz="1900" kern="0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1900" kern="0" dirty="0">
                <a:solidFill>
                  <a:srgbClr val="000000"/>
                </a:solidFill>
                <a:latin typeface="Arial"/>
                <a:ea typeface="Microsoft YaHei"/>
              </a:rPr>
              <a:t>веществу.</a:t>
            </a:r>
            <a:r>
              <a:rPr lang="ru-RU" sz="3200" kern="0" dirty="0">
                <a:solidFill>
                  <a:srgbClr val="000000"/>
                </a:solidFill>
                <a:latin typeface="Arial"/>
                <a:ea typeface="Microsoft YaHei"/>
              </a:rPr>
              <a:t/>
            </a:r>
            <a:br>
              <a:rPr lang="ru-RU" sz="3200" kern="0" dirty="0">
                <a:solidFill>
                  <a:srgbClr val="000000"/>
                </a:solidFill>
                <a:latin typeface="Arial"/>
                <a:ea typeface="Microsoft YaHei"/>
              </a:rPr>
            </a:br>
            <a:r>
              <a:rPr lang="ru-RU" sz="3200" kern="0" dirty="0">
                <a:solidFill>
                  <a:srgbClr val="000000"/>
                </a:solidFill>
                <a:latin typeface="Arial"/>
                <a:ea typeface="Microsoft YaHei"/>
              </a:rPr>
              <a:t/>
            </a:r>
            <a:br>
              <a:rPr lang="ru-RU" sz="3200" kern="0" dirty="0">
                <a:solidFill>
                  <a:srgbClr val="000000"/>
                </a:solidFill>
                <a:latin typeface="Arial"/>
                <a:ea typeface="Microsoft YaHei"/>
              </a:rPr>
            </a:br>
            <a:endParaRPr lang="ru-RU" sz="3200" kern="0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42900" indent="-342900" eaLnBrk="0" hangingPunct="0">
              <a:spcBef>
                <a:spcPts val="800"/>
              </a:spcBef>
              <a:defRPr/>
            </a:pPr>
            <a:endParaRPr lang="ru-RU" sz="3200" kern="0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defRPr/>
            </a:pPr>
            <a:r>
              <a:rPr lang="ru-RU" sz="2000" dirty="0"/>
              <a:t>		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1439"/>
            <a:ext cx="9144000" cy="9286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/>
              <a:t>	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Нейрофизиологические механизмы развития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4342" name="Рисунок 5" descr="mozg-narkoma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429125"/>
            <a:ext cx="3143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928794" y="1357298"/>
            <a:ext cx="7072361" cy="5500701"/>
          </a:xfrm>
        </p:spPr>
        <p:txBody>
          <a:bodyPr anchor="t">
            <a:normAutofit/>
          </a:bodyPr>
          <a:lstStyle/>
          <a:p>
            <a:pPr marL="460375" indent="-457200" algn="l" eaLnBrk="1" hangingPunct="1">
              <a:lnSpc>
                <a:spcPct val="90000"/>
              </a:lnSpc>
              <a:buFont typeface="Arial" charset="0"/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60375" indent="-457200" algn="l" eaLnBrk="1" hangingPunct="1">
              <a:lnSpc>
                <a:spcPct val="90000"/>
              </a:lnSpc>
              <a:buFont typeface="Arial" charset="0"/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200" dirty="0" smtClean="0"/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Происходит угасание защитных рефлексов на передозировку ПАВ.</a:t>
            </a:r>
          </a:p>
          <a:p>
            <a:pPr marL="460375" indent="-457200" algn="l" eaLnBrk="1" hangingPunct="1">
              <a:lnSpc>
                <a:spcPct val="90000"/>
              </a:lnSpc>
              <a:buFont typeface="Arial" charset="0"/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Происходит значительное повышение толерантности. Прежние дозы оказываются неэффективными, что диктует необходимость их увеличения.</a:t>
            </a:r>
          </a:p>
          <a:p>
            <a:pPr marL="460375" indent="-457200" algn="l" eaLnBrk="1" hangingPunct="1">
              <a:lnSpc>
                <a:spcPct val="90000"/>
              </a:lnSpc>
              <a:buFont typeface="Arial" charset="0"/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Происходит изменение ведущей мотивации употребления (от любопытства к удовольствию).</a:t>
            </a:r>
          </a:p>
          <a:p>
            <a:pPr marL="460375" indent="-457200" algn="l" eaLnBrk="1" hangingPunct="1">
              <a:lnSpc>
                <a:spcPct val="90000"/>
              </a:lnSpc>
              <a:buFont typeface="Arial" charset="0"/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Происходит снижение влияния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микросоциальных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факторов (группы).</a:t>
            </a:r>
          </a:p>
          <a:p>
            <a:pPr marL="460375" indent="-457200" algn="l" eaLnBrk="1" hangingPunct="1">
              <a:lnSpc>
                <a:spcPct val="90000"/>
              </a:lnSpc>
              <a:buFont typeface="Arial" charset="0"/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Появление собственно психической зависимости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ПАВ снимает эмоциональное напряжение, вызывает чувство удовлетворения, психического подъема и комфорта в состоянии интоксикации.</a:t>
            </a:r>
          </a:p>
          <a:p>
            <a:pPr marL="460375" indent="-457200" algn="l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Char char="Ø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60375" indent="-457200" eaLnBrk="1" hangingPunct="1">
              <a:lnSpc>
                <a:spcPct val="90000"/>
              </a:lnSpc>
              <a:buClrTx/>
              <a:buFontTx/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400" b="1" dirty="0" smtClean="0">
              <a:solidFill>
                <a:srgbClr val="006600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1" y="2060575"/>
            <a:ext cx="1533506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1"/>
            <a:ext cx="9144000" cy="13572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Если употребление продолжается,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неизбежно наступает болезнь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928794" y="1357298"/>
            <a:ext cx="7072361" cy="5500701"/>
          </a:xfrm>
        </p:spPr>
        <p:txBody>
          <a:bodyPr anchor="t">
            <a:normAutofit/>
          </a:bodyPr>
          <a:lstStyle/>
          <a:p>
            <a:pPr marL="460375" indent="-457200" algn="l" eaLnBrk="1" hangingPunct="1">
              <a:lnSpc>
                <a:spcPct val="90000"/>
              </a:lnSpc>
              <a:buFont typeface="Arial" charset="0"/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1600" dirty="0" smtClean="0"/>
          </a:p>
          <a:p>
            <a:pPr marL="460375" indent="-457200" algn="just">
              <a:lnSpc>
                <a:spcPct val="90000"/>
              </a:lnSpc>
              <a:buClr>
                <a:srgbClr val="CC3300"/>
              </a:buClr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Присоединяется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синдром физической зависимости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компульсивное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(непреодолимое) влечение к ПАВ, потеря контроля над дозой ПАВ, увеличение толерантности, формирование синдрома отмены, физический комфорт при интоксикации.</a:t>
            </a:r>
          </a:p>
          <a:p>
            <a:pPr marL="460375" indent="-457200" algn="l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Char char="Ø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60375" indent="-457200" algn="l" eaLnBrk="1" hangingPunct="1">
              <a:lnSpc>
                <a:spcPct val="90000"/>
              </a:lnSpc>
              <a:buClr>
                <a:srgbClr val="CC3300"/>
              </a:buClr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Появляются или обостряются </a:t>
            </a:r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(со здоровьем, учебой, работой, в семье, изменение круга общения, криминал и пр.)</a:t>
            </a:r>
          </a:p>
          <a:p>
            <a:pPr marL="460375" indent="-457200" algn="l" eaLnBrk="1" hangingPunct="1">
              <a:lnSpc>
                <a:spcPct val="90000"/>
              </a:lnSpc>
              <a:buClr>
                <a:srgbClr val="CC3300"/>
              </a:buClr>
              <a:buFont typeface="Wingdings" pitchFamily="2" charset="2"/>
              <a:buChar char="Ø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60375" indent="-457200" algn="l" eaLnBrk="1" hangingPunct="1">
              <a:lnSpc>
                <a:spcPct val="90000"/>
              </a:lnSpc>
              <a:buClr>
                <a:srgbClr val="CC3300"/>
              </a:buClr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400" b="1" dirty="0" smtClean="0">
              <a:solidFill>
                <a:srgbClr val="006600"/>
              </a:solidFill>
            </a:endParaRPr>
          </a:p>
          <a:p>
            <a:pPr marL="460375" indent="-457200" eaLnBrk="1" hangingPunct="1">
              <a:lnSpc>
                <a:spcPct val="90000"/>
              </a:lnSpc>
              <a:buClrTx/>
              <a:buFontTx/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400" b="1" dirty="0" smtClean="0">
              <a:solidFill>
                <a:srgbClr val="006600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60575"/>
            <a:ext cx="187007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1214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Если употребление продолжается,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неизбежно наступает болезнь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214546" y="1357298"/>
            <a:ext cx="6786611" cy="5500702"/>
          </a:xfrm>
        </p:spPr>
        <p:txBody>
          <a:bodyPr anchor="t">
            <a:normAutofit fontScale="92500" lnSpcReduction="20000"/>
          </a:bodyPr>
          <a:lstStyle/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/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Потребление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веществ среди несовершеннолетних больше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свойственно среднему и старшему подростковому возрасту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(13-17 лет).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Дисфункция родительской семьи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одним из важнейших факторов в этиологии и патогенезе состояний химической зависимости у несовершеннолетних.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-325438" algn="l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Характерно преобладание лиц с неустойчивыми, демонстративными и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астено-невротическими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чертами характера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(слабоволие и неспособность противопоставить себя влиянию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референтного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окружения, неустойчивое настроение, жажда новых впечатлений, развлечений и удовольствий, желание постоянно находиться в центре внимания, демонстративность поведения, повышенная внушаемость, неуравновешенность, лживость).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60574"/>
            <a:ext cx="2051081" cy="3297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1438"/>
            <a:ext cx="9144000" cy="1214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Особенности употребления ПАВ несовершеннолетними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214546" y="1357298"/>
            <a:ext cx="6786611" cy="5500702"/>
          </a:xfrm>
        </p:spPr>
        <p:txBody>
          <a:bodyPr anchor="t">
            <a:normAutofit lnSpcReduction="10000"/>
          </a:bodyPr>
          <a:lstStyle/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/>
              <a:t>	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/>
              <a:t>	Динамика зависимостей у подростков отличается от течения взрослых: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/>
              <a:t>Заболевание протекает более злокачественно;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/>
              <a:t>Значительно быстрее возникает тяжелое органическое поражение клеток ЦНС;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/>
              <a:t>Прогрессирует оскудение интеллекта;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/>
              <a:t>Имеют место нарушения памяти внимания, замедление реакций;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/>
              <a:t>Появляется эмоциональная лабильность;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/>
              <a:t>Быстро теряются трудовые навыки;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/>
              <a:t>Нарастает слабоумие и социальная деградация.</a:t>
            </a:r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dirty="0" smtClean="0"/>
          </a:p>
          <a:p>
            <a:pPr indent="-325438" algn="just">
              <a:lnSpc>
                <a:spcPct val="80000"/>
              </a:lnSpc>
              <a:spcBef>
                <a:spcPts val="7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dirty="0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60574"/>
            <a:ext cx="2051081" cy="3297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1438"/>
            <a:ext cx="9144000" cy="1214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Особенности употребления ПАВ несовершеннолетними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42875" y="1143000"/>
            <a:ext cx="8929688" cy="5526088"/>
          </a:xfrm>
        </p:spPr>
        <p:txBody>
          <a:bodyPr anchor="t"/>
          <a:lstStyle/>
          <a:p>
            <a:pPr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Алкоголь: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200" dirty="0" smtClean="0"/>
              <a:t>Воздействие алкоголя на разных людей различное. Зависит от того, какое количество алкоголя выпито, от размеров тела человека, возраста, пола, общего состояния здоровья, температуры окружающей среды, веса и состояния питания, принимается ли алкоголь вместе с пищей, либо после тяжелой физической нагрузки и др.. </a:t>
            </a:r>
          </a:p>
          <a:p>
            <a:pPr>
              <a:defRPr/>
            </a:pPr>
            <a:endParaRPr lang="ru-RU" sz="2200" dirty="0" smtClean="0"/>
          </a:p>
          <a:p>
            <a:pPr>
              <a:defRPr/>
            </a:pPr>
            <a:r>
              <a:rPr lang="ru-RU" sz="2200" dirty="0" smtClean="0"/>
              <a:t>Только 3% выпитого этанола функционируют по организму в чистом виде и делают свое «черное дело». Остальное количество разлагается в печени и других тканях под воздействием фермента </a:t>
            </a:r>
            <a:r>
              <a:rPr lang="ru-RU" sz="2200" dirty="0" err="1" smtClean="0"/>
              <a:t>алкогольдегидрогеназы</a:t>
            </a:r>
            <a:r>
              <a:rPr lang="ru-RU" sz="2200" dirty="0" smtClean="0"/>
              <a:t> до ацетальдегида, а он затем превращается в уксусную кислоту. Именно эти 2 вещества, циркулирую по всему организму, и наносят ему наибольший вред. </a:t>
            </a:r>
          </a:p>
          <a:p>
            <a:pPr>
              <a:defRPr/>
            </a:pPr>
            <a:r>
              <a:rPr lang="ru-RU" sz="2200" dirty="0" smtClean="0"/>
              <a:t>		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Дети, молодые люди и женщины обычно более подвержены токсическому влиянию алкоголя, чем взрослые мужчины!</a:t>
            </a:r>
            <a:endParaRPr lang="ru-RU" sz="2400" i="1" dirty="0" smtClean="0">
              <a:solidFill>
                <a:srgbClr val="7030A0"/>
              </a:solidFill>
            </a:endParaRPr>
          </a:p>
          <a:p>
            <a:pPr marL="460375" indent="-457200" eaLnBrk="1" hangingPunct="1">
              <a:lnSpc>
                <a:spcPct val="90000"/>
              </a:lnSpc>
              <a:buClrTx/>
              <a:buFontTx/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1600" b="1" dirty="0" smtClean="0">
              <a:solidFill>
                <a:srgbClr val="0066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1438"/>
            <a:ext cx="9144000" cy="1071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Воздействие ПАВ на организм человека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42875" y="1214422"/>
            <a:ext cx="8858250" cy="5643577"/>
          </a:xfrm>
        </p:spPr>
        <p:txBody>
          <a:bodyPr anchor="t">
            <a:normAutofit/>
          </a:bodyPr>
          <a:lstStyle/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400" dirty="0" smtClean="0"/>
              <a:t>Среди всего многообразия болезней человека около 7% - возникают в результате влияния алкоголя, </a:t>
            </a:r>
          </a:p>
          <a:p>
            <a:pPr marL="460375" indent="-457200">
              <a:lnSpc>
                <a:spcPct val="90000"/>
              </a:lnSpc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400" dirty="0" smtClean="0"/>
              <a:t>6%  среди ежегодно умирающих от болезней и травм, </a:t>
            </a:r>
          </a:p>
          <a:p>
            <a:pPr marL="460375" indent="-457200">
              <a:lnSpc>
                <a:spcPct val="90000"/>
              </a:lnSpc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400" dirty="0" smtClean="0"/>
              <a:t>это любители спиртного (почти 3,5 миллиона человек). </a:t>
            </a:r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400" dirty="0" smtClean="0"/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400" dirty="0" smtClean="0"/>
              <a:t> В последствие влияние алкоголя на человека становится причиной заболеваний, приводящих к летальному исходу, в результате его воздействия практически на все органы и системы. </a:t>
            </a:r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000" dirty="0" smtClean="0"/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dirty="0" smtClean="0"/>
              <a:t>Воздействие алкоголя на системы организма человека: </a:t>
            </a:r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dirty="0" smtClean="0"/>
              <a:t>Нервную (центральную и периферическую); </a:t>
            </a:r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dirty="0" err="1" smtClean="0"/>
              <a:t>Сердечно-сосудистую</a:t>
            </a:r>
            <a:r>
              <a:rPr lang="ru-RU" sz="2000" dirty="0" smtClean="0"/>
              <a:t>; </a:t>
            </a:r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dirty="0" smtClean="0"/>
              <a:t>Дыхательную; </a:t>
            </a:r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dirty="0" smtClean="0"/>
              <a:t>Пищеварительную; </a:t>
            </a:r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dirty="0" smtClean="0"/>
              <a:t>Эндокринную; </a:t>
            </a:r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dirty="0" smtClean="0"/>
              <a:t>Мочевыделительную; </a:t>
            </a:r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r>
              <a:rPr lang="ru-RU" sz="2000" dirty="0" smtClean="0"/>
              <a:t>Мочеполовую и репродуктивную. </a:t>
            </a:r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2000" dirty="0" smtClean="0"/>
          </a:p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1400" b="1" dirty="0" smtClean="0">
              <a:solidFill>
                <a:srgbClr val="006600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Воздействие ПАВ на организм человека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42875" y="1428750"/>
            <a:ext cx="8858250" cy="5240338"/>
          </a:xfrm>
        </p:spPr>
        <p:txBody>
          <a:bodyPr anchor="t"/>
          <a:lstStyle/>
          <a:p>
            <a:pPr marL="460375" indent="-457200" eaLnBrk="1" hangingPunct="1">
              <a:lnSpc>
                <a:spcPct val="90000"/>
              </a:lnSpc>
              <a:buClrTx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/>
            </a:pPr>
            <a:endParaRPr lang="ru-RU" sz="1400" b="1" dirty="0" smtClean="0">
              <a:solidFill>
                <a:srgbClr val="0066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1438"/>
            <a:ext cx="9144000" cy="928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алкоголя на организм человека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9461" name="Picture 2" descr="C:\Users\hlp\Desktop\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70009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2547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Правовое регулирование и законодательные акты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нормативные документы в сфере здравоохранения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64360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приказ министерства здравоохранения РФ от 30 декабря 2015 года №1034н  «Об утверждении Порядка оказания </a:t>
            </a:r>
            <a:r>
              <a:rPr lang="ru-RU" sz="1400" b="1" dirty="0" err="1" smtClean="0">
                <a:solidFill>
                  <a:srgbClr val="FF0000"/>
                </a:solidFill>
              </a:rPr>
              <a:t>медицинскойпомощи</a:t>
            </a:r>
            <a:r>
              <a:rPr lang="ru-RU" sz="1400" b="1" dirty="0" smtClean="0">
                <a:solidFill>
                  <a:srgbClr val="FF0000"/>
                </a:solidFill>
              </a:rPr>
              <a:t> по профилю «психиатрия-наркология» и Порядка диспансерного наблюдения за лицами с психическими расстройствами и (или) расстройствами поведения, связанными с употреблением </a:t>
            </a:r>
            <a:r>
              <a:rPr lang="ru-RU" sz="1400" b="1" dirty="0" err="1" smtClean="0">
                <a:solidFill>
                  <a:srgbClr val="FF0000"/>
                </a:solidFill>
              </a:rPr>
              <a:t>психоактивных</a:t>
            </a:r>
            <a:r>
              <a:rPr lang="ru-RU" sz="1400" b="1" dirty="0" smtClean="0">
                <a:solidFill>
                  <a:srgbClr val="FF0000"/>
                </a:solidFill>
              </a:rPr>
              <a:t> веществ, устанавливаются правила организации и оказания медицинской помощи, в том числе организация и осуществление профилактики наркологических расстройств;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приказ министерства здравоохранения РФ от 30 сентября 2015 года №683н «Об утверждении Порядка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организациях»;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приказ министерства здравоохранения  РФ от 06.10.2014 № 581-н 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веществ»;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приказ министерства здравоохранения  РФ от 14.07.2015 №443н «О порядке направления обучающегося в специализированную медицинскую организацию или ее структурное подразделение, оказывающее наркологическую помощь, в случае выявления незаконного потребления обучающимся наркотических средств и психотропных веществ в результате социально-психологического тестирования и (или) профилактического медицинского осмотра»;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приказ министерства здравоохранения  РФ от 15 июня 2015г. №343н «Об утверждении порядка организации и проведения санитарно-просветительской работы по вопросам профилактики управления транспортным средством в состоянии алкогольного, наркотического или иного токсического опьянения»;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приказ министерства здравоохранения  РФ от 14.07.2003г. №307 «О повышении качества оказания лечебно-профилактической помощи беспризорным и беспризорным несовершеннолетним».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42875" y="1285875"/>
            <a:ext cx="8858250" cy="5383213"/>
          </a:xfrm>
        </p:spPr>
        <p:txBody>
          <a:bodyPr anchor="t"/>
          <a:lstStyle/>
          <a:p>
            <a:pPr marL="144000" indent="-333375" eaLnBrk="1"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ru-RU" sz="2400" b="1" i="1" dirty="0" smtClean="0">
                <a:solidFill>
                  <a:srgbClr val="7030A0"/>
                </a:solidFill>
              </a:rPr>
              <a:t>Наркомания</a:t>
            </a:r>
            <a:r>
              <a:rPr lang="ru-RU" sz="2400" dirty="0" smtClean="0"/>
              <a:t> – болезненное пристрастие к какому-либо веществу, входящему в группу наркотических средств, вызывающему </a:t>
            </a:r>
            <a:r>
              <a:rPr lang="ru-RU" sz="2400" dirty="0" err="1" smtClean="0"/>
              <a:t>эйфорическое</a:t>
            </a:r>
            <a:r>
              <a:rPr lang="ru-RU" sz="2400" dirty="0" smtClean="0"/>
              <a:t> состояние или меняющему восприятие реальности.    		</a:t>
            </a:r>
          </a:p>
          <a:p>
            <a:pPr marL="144000" indent="-333375" eaLnBrk="1"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sz="2400" dirty="0" smtClean="0"/>
              <a:t>		Проявляется неодолимой тягой к употреблению наркотика, увеличением дозы наркотика, развитием физической и психической зависимости. </a:t>
            </a:r>
          </a:p>
          <a:p>
            <a:pPr marL="144000" indent="-333375" algn="just" eaLnBrk="1">
              <a:spcAft>
                <a:spcPts val="0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sz="2400" dirty="0" smtClean="0"/>
              <a:t>		Наркомания сопровождается постепенным ухудшением физического здоровья, интеллектуальной и моральной деградацией.</a:t>
            </a:r>
            <a:br>
              <a:rPr lang="ru-RU" sz="2400" dirty="0" smtClean="0"/>
            </a:br>
            <a:r>
              <a:rPr lang="ru-RU" sz="2400" dirty="0" smtClean="0"/>
              <a:t> 	Наркомания является одной из форм </a:t>
            </a:r>
            <a:r>
              <a:rPr lang="ru-RU" sz="2400" dirty="0" err="1" smtClean="0"/>
              <a:t>девиантного</a:t>
            </a:r>
            <a:r>
              <a:rPr lang="ru-RU" sz="2400" dirty="0" smtClean="0"/>
              <a:t> поведения, то есть поведения, отклоняющегося от общепринятых морально-нравственных норм. </a:t>
            </a:r>
            <a:endParaRPr lang="ru-RU" sz="24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1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НАРКОМАНИИ И ТОКСИКОМАНИИ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142875" y="928688"/>
            <a:ext cx="8858250" cy="5740400"/>
          </a:xfrm>
        </p:spPr>
        <p:txBody>
          <a:bodyPr anchor="t"/>
          <a:lstStyle/>
          <a:p>
            <a:pPr marL="342900" indent="-333375" eaLnBrk="1">
              <a:spcAft>
                <a:spcPts val="1288"/>
              </a:spcAft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Клинические формы выделяют по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психоактивному</a:t>
            </a:r>
            <a:r>
              <a:rPr lang="ru-RU" sz="2000" b="1" i="1" dirty="0" smtClean="0">
                <a:solidFill>
                  <a:srgbClr val="7030A0"/>
                </a:solidFill>
              </a:rPr>
              <a:t> веществу, которым злоупотребляет больной:</a:t>
            </a:r>
          </a:p>
          <a:p>
            <a:pPr algn="just">
              <a:defRPr/>
            </a:pPr>
            <a:r>
              <a:rPr lang="ru-RU" sz="1600" b="1" dirty="0" smtClean="0"/>
              <a:t>1. Опийная наркомания.</a:t>
            </a:r>
            <a:endParaRPr lang="ru-RU" sz="1600" dirty="0" smtClean="0"/>
          </a:p>
          <a:p>
            <a:pPr algn="just">
              <a:defRPr/>
            </a:pPr>
            <a:r>
              <a:rPr lang="ru-RU" sz="1600" b="1" dirty="0" smtClean="0"/>
              <a:t>2. Наркомания, обусловленная злоупотреблением препаратами конопли</a:t>
            </a:r>
            <a:endParaRPr lang="ru-RU" sz="1600" dirty="0" smtClean="0"/>
          </a:p>
          <a:p>
            <a:pPr algn="just">
              <a:defRPr/>
            </a:pPr>
            <a:r>
              <a:rPr lang="ru-RU" sz="1600" b="1" dirty="0" smtClean="0"/>
              <a:t>3. Злоупотребление </a:t>
            </a:r>
            <a:r>
              <a:rPr lang="ru-RU" sz="1600" b="1" dirty="0" err="1" smtClean="0"/>
              <a:t>седативно-снотворными</a:t>
            </a:r>
            <a:r>
              <a:rPr lang="ru-RU" sz="1600" b="1" dirty="0" smtClean="0"/>
              <a:t> средствами:</a:t>
            </a:r>
            <a:endParaRPr lang="ru-RU" sz="1600" dirty="0" smtClean="0"/>
          </a:p>
          <a:p>
            <a:pPr algn="just">
              <a:defRPr/>
            </a:pPr>
            <a:r>
              <a:rPr lang="ru-RU" sz="1600" dirty="0" smtClean="0"/>
              <a:t>    -  наркомании, вызванные снотворными; </a:t>
            </a:r>
          </a:p>
          <a:p>
            <a:pPr algn="just">
              <a:defRPr/>
            </a:pPr>
            <a:r>
              <a:rPr lang="ru-RU" sz="1600" dirty="0" smtClean="0"/>
              <a:t>    -  токсикомании, обусловленные злоупотреблением транквилизаторами </a:t>
            </a:r>
          </a:p>
          <a:p>
            <a:pPr algn="just">
              <a:defRPr/>
            </a:pPr>
            <a:r>
              <a:rPr lang="ru-RU" sz="1600" b="1" dirty="0" smtClean="0"/>
              <a:t>4. Злоупотребление </a:t>
            </a:r>
            <a:r>
              <a:rPr lang="ru-RU" sz="1600" b="1" dirty="0" err="1" smtClean="0"/>
              <a:t>психостимуляторами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pPr algn="just">
              <a:defRPr/>
            </a:pPr>
            <a:r>
              <a:rPr lang="ru-RU" sz="1600" dirty="0" smtClean="0"/>
              <a:t>    - </a:t>
            </a:r>
            <a:r>
              <a:rPr lang="ru-RU" sz="1600" dirty="0" err="1" smtClean="0"/>
              <a:t>амфетаминовая</a:t>
            </a:r>
            <a:r>
              <a:rPr lang="ru-RU" sz="1600" dirty="0" smtClean="0"/>
              <a:t> наркомания (</a:t>
            </a:r>
            <a:r>
              <a:rPr lang="ru-RU" sz="1600" dirty="0" err="1" smtClean="0"/>
              <a:t>экстази</a:t>
            </a:r>
            <a:r>
              <a:rPr lang="ru-RU" sz="1600" dirty="0" smtClean="0"/>
              <a:t>, </a:t>
            </a:r>
            <a:r>
              <a:rPr lang="ru-RU" sz="1600" dirty="0" err="1" smtClean="0"/>
              <a:t>метамфетамин</a:t>
            </a:r>
            <a:r>
              <a:rPr lang="ru-RU" sz="1600" dirty="0" smtClean="0"/>
              <a:t>); </a:t>
            </a:r>
          </a:p>
          <a:p>
            <a:pPr algn="just">
              <a:defRPr/>
            </a:pPr>
            <a:r>
              <a:rPr lang="ru-RU" sz="1600" dirty="0" smtClean="0"/>
              <a:t>    - злоупотребление кустарными препаратами эфедрина и </a:t>
            </a:r>
            <a:r>
              <a:rPr lang="ru-RU" sz="1600" dirty="0" err="1" smtClean="0"/>
              <a:t>эфедринсодержащих</a:t>
            </a:r>
            <a:r>
              <a:rPr lang="ru-RU" sz="1600" dirty="0" smtClean="0"/>
              <a:t> смесей; </a:t>
            </a:r>
          </a:p>
          <a:p>
            <a:pPr algn="just">
              <a:defRPr/>
            </a:pPr>
            <a:r>
              <a:rPr lang="ru-RU" sz="1600" dirty="0" smtClean="0"/>
              <a:t>    - кокаиновая наркомания; </a:t>
            </a:r>
          </a:p>
          <a:p>
            <a:pPr algn="just">
              <a:defRPr/>
            </a:pPr>
            <a:r>
              <a:rPr lang="ru-RU" sz="1600" dirty="0" smtClean="0"/>
              <a:t>    - злоупотребление кофеином. </a:t>
            </a:r>
          </a:p>
          <a:p>
            <a:pPr algn="just">
              <a:defRPr/>
            </a:pPr>
            <a:r>
              <a:rPr lang="ru-RU" sz="1600" b="1" dirty="0" smtClean="0"/>
              <a:t>5. Злоупотребление галлюциногенами:</a:t>
            </a:r>
            <a:endParaRPr lang="ru-RU" sz="1600" dirty="0" smtClean="0"/>
          </a:p>
          <a:p>
            <a:pPr algn="just">
              <a:defRPr/>
            </a:pPr>
            <a:r>
              <a:rPr lang="ru-RU" sz="1600" dirty="0" smtClean="0"/>
              <a:t>    - действие </a:t>
            </a:r>
            <a:r>
              <a:rPr lang="ru-RU" sz="1600" dirty="0" err="1" smtClean="0"/>
              <a:t>мескалина</a:t>
            </a:r>
            <a:r>
              <a:rPr lang="ru-RU" sz="1600" dirty="0" smtClean="0"/>
              <a:t> и </a:t>
            </a:r>
            <a:r>
              <a:rPr lang="ru-RU" sz="1600" dirty="0" err="1" smtClean="0"/>
              <a:t>псилоцибина</a:t>
            </a:r>
            <a:r>
              <a:rPr lang="ru-RU" sz="1600" dirty="0" smtClean="0"/>
              <a:t>; </a:t>
            </a:r>
          </a:p>
          <a:p>
            <a:pPr algn="just">
              <a:defRPr/>
            </a:pPr>
            <a:r>
              <a:rPr lang="ru-RU" sz="1600" dirty="0" smtClean="0"/>
              <a:t>    - злоупотребление ЛСД; </a:t>
            </a:r>
          </a:p>
          <a:p>
            <a:pPr algn="just">
              <a:defRPr/>
            </a:pPr>
            <a:r>
              <a:rPr lang="ru-RU" sz="1600" dirty="0" smtClean="0"/>
              <a:t>    - токсикомания, вызванная </a:t>
            </a:r>
            <a:r>
              <a:rPr lang="ru-RU" sz="1600" dirty="0" err="1" smtClean="0"/>
              <a:t>атропиноподобными</a:t>
            </a:r>
            <a:r>
              <a:rPr lang="ru-RU" sz="1600" dirty="0" smtClean="0"/>
              <a:t> средствами; </a:t>
            </a:r>
          </a:p>
          <a:p>
            <a:pPr lvl="1" algn="just">
              <a:defRPr/>
            </a:pPr>
            <a:r>
              <a:rPr lang="ru-RU" sz="1600" dirty="0" smtClean="0"/>
              <a:t>    - токсикомания при использовании антигистаминных препаратов; </a:t>
            </a:r>
          </a:p>
          <a:p>
            <a:pPr lvl="1" algn="just">
              <a:defRPr/>
            </a:pPr>
            <a:r>
              <a:rPr lang="ru-RU" sz="1600" dirty="0" smtClean="0"/>
              <a:t>    - </a:t>
            </a:r>
            <a:r>
              <a:rPr lang="ru-RU" sz="1600" dirty="0" err="1" smtClean="0"/>
              <a:t>циклодоловая</a:t>
            </a:r>
            <a:r>
              <a:rPr lang="ru-RU" sz="1600" dirty="0" smtClean="0"/>
              <a:t> токсикомания. </a:t>
            </a:r>
          </a:p>
          <a:p>
            <a:pPr algn="just">
              <a:defRPr/>
            </a:pPr>
            <a:r>
              <a:rPr lang="ru-RU" sz="1600" b="1" dirty="0" smtClean="0"/>
              <a:t>6. Токсикомания, обусловленная вдыханием летучих органических растворителей. </a:t>
            </a:r>
            <a:endParaRPr lang="ru-RU" sz="1600" dirty="0" smtClean="0"/>
          </a:p>
          <a:p>
            <a:pPr algn="just">
              <a:defRPr/>
            </a:pPr>
            <a:r>
              <a:rPr lang="ru-RU" sz="1600" b="1" dirty="0" smtClean="0"/>
              <a:t>7. </a:t>
            </a:r>
            <a:r>
              <a:rPr lang="ru-RU" sz="1600" b="1" dirty="0" err="1" smtClean="0"/>
              <a:t>Полинаркомании</a:t>
            </a:r>
            <a:r>
              <a:rPr lang="ru-RU" sz="1600" b="1" dirty="0" smtClean="0"/>
              <a:t>, осложненные наркомании, </a:t>
            </a:r>
            <a:r>
              <a:rPr lang="ru-RU" sz="1600" b="1" dirty="0" err="1" smtClean="0"/>
              <a:t>политоксикомании</a:t>
            </a:r>
            <a:r>
              <a:rPr lang="ru-RU" sz="1600" b="1" dirty="0" smtClean="0"/>
              <a:t>.</a:t>
            </a:r>
            <a:endParaRPr lang="ru-RU" sz="1600" dirty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1438"/>
            <a:ext cx="9144000" cy="857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НАРКОМАНИИ И ТОКСИКОМАНИИ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85719" y="1071546"/>
            <a:ext cx="8572561" cy="5500726"/>
          </a:xfrm>
        </p:spPr>
        <p:txBody>
          <a:bodyPr anchor="t"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Синтетические наркотики </a:t>
            </a:r>
            <a:r>
              <a:rPr lang="ru-RU" sz="2200" dirty="0" smtClean="0"/>
              <a:t>оказывают очень длительное воздействие на человеческий организм, приводя к более тяжелым последствиям. Основная причина – химический состав. После первого же приема страдает обмен веществ, зависимость возникает практически моментально. Этим, отчасти, объясняется такая популярность «синтетики» среди наркозависимых – попробовав один раз, от второго отказаться уже вряд ли получится.</a:t>
            </a:r>
          </a:p>
          <a:p>
            <a:endParaRPr lang="ru-RU" sz="2200" dirty="0" smtClean="0"/>
          </a:p>
          <a:p>
            <a:r>
              <a:rPr lang="ru-RU" sz="2200" dirty="0" smtClean="0"/>
              <a:t>Причина быстрого привыкания кроется в медленном выводе вредных веществ из организма. Даже после полноценного комплексного лечения не всегда удается полностью очистить организм от соединений, вызвавших привыкание. </a:t>
            </a:r>
          </a:p>
          <a:p>
            <a:r>
              <a:rPr lang="ru-RU" sz="2200" dirty="0" smtClean="0"/>
              <a:t>Таким образом, даже после отказа от употребления «синтетики», вредоносные последствия сохранятся на всю жизнь.</a:t>
            </a:r>
            <a:r>
              <a:rPr lang="ru-RU" sz="2200" b="1" dirty="0" smtClean="0"/>
              <a:t> 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1439"/>
            <a:ext cx="9144000" cy="857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Синтетические наркотики</a:t>
            </a: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85719" y="1071546"/>
            <a:ext cx="8572561" cy="5500726"/>
          </a:xfrm>
        </p:spPr>
        <p:txBody>
          <a:bodyPr anchor="t">
            <a:normAutofit/>
          </a:bodyPr>
          <a:lstStyle/>
          <a:p>
            <a:pPr algn="just"/>
            <a:r>
              <a:rPr lang="ru-RU" sz="1800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hlinkClick r:id="rId3" tooltip="Курительные смеси спайс"/>
              </a:rPr>
              <a:t>Спайсы</a:t>
            </a:r>
            <a:r>
              <a:rPr lang="ru-RU" sz="2400" b="1" i="1" dirty="0" smtClean="0">
                <a:solidFill>
                  <a:srgbClr val="7030A0"/>
                </a:solidFill>
                <a:hlinkClick r:id="rId3" tooltip="Курительные смеси спайс"/>
              </a:rPr>
              <a:t> (синтетические </a:t>
            </a:r>
            <a:r>
              <a:rPr lang="ru-RU" sz="2400" b="1" i="1" dirty="0" err="1" smtClean="0">
                <a:solidFill>
                  <a:srgbClr val="7030A0"/>
                </a:solidFill>
                <a:hlinkClick r:id="rId3" tooltip="Курительные смеси спайс"/>
              </a:rPr>
              <a:t>каннабиоиды</a:t>
            </a:r>
            <a:r>
              <a:rPr lang="ru-RU" sz="2400" b="1" i="1" dirty="0" smtClean="0">
                <a:solidFill>
                  <a:srgbClr val="7030A0"/>
                </a:solidFill>
                <a:hlinkClick r:id="rId3" tooltip="Курительные смеси спайс"/>
              </a:rPr>
              <a:t>)</a:t>
            </a:r>
            <a:r>
              <a:rPr lang="ru-RU" sz="2400" i="1" dirty="0" smtClean="0">
                <a:solidFill>
                  <a:srgbClr val="7030A0"/>
                </a:solidFill>
              </a:rPr>
              <a:t>.</a:t>
            </a:r>
            <a:r>
              <a:rPr lang="ru-RU" sz="1800" i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1800" dirty="0" smtClean="0"/>
              <a:t>Курительные смеси, пользующиеся у молодежи большой популярностью, в 5-6 раз сильнее натуральной марихуаны. </a:t>
            </a:r>
          </a:p>
          <a:p>
            <a:pPr algn="just"/>
            <a:r>
              <a:rPr lang="ru-RU" sz="1800" dirty="0" smtClean="0"/>
              <a:t>Даже единственный приём может вызвать привыкание и спровоцировать череду болезненных состояний:</a:t>
            </a: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Зрительные, тактильные и слуховые галлюцинации.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Потерю контроля над телом</a:t>
            </a:r>
            <a:r>
              <a:rPr lang="ru-RU" sz="1800" dirty="0" smtClean="0"/>
              <a:t> — непроизвольные и бессмысленные движения руками, ногами и головой, зацикленный бег по кругу.</a:t>
            </a: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Потерю тактильной чувствительности, отсутствие реакции на холод и тепло.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Продолжительное бодрствование, неспособность уснуть.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Панические атаки.</a:t>
            </a:r>
            <a:r>
              <a:rPr lang="ru-RU" sz="1800" dirty="0" smtClean="0"/>
              <a:t> Во время курения пробуждаются и усиливаются фобии, наркоман воображает предметы своих страхов, несуществующих врагов, ему кажется, что за ним следят.</a:t>
            </a: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Временную амнезию — потерю памяти.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Потерю чувства реальности, глубокий транс и даже кому. </a:t>
            </a:r>
          </a:p>
          <a:p>
            <a:endParaRPr lang="ru-RU" sz="1800" dirty="0" smtClean="0"/>
          </a:p>
          <a:p>
            <a:r>
              <a:rPr lang="ru-RU" sz="1800" dirty="0" smtClean="0"/>
              <a:t>Интересен способ изготовления </a:t>
            </a:r>
            <a:r>
              <a:rPr lang="ru-RU" sz="1800" dirty="0" err="1" smtClean="0"/>
              <a:t>спайсов</a:t>
            </a:r>
            <a:r>
              <a:rPr lang="ru-RU" sz="1800" dirty="0" smtClean="0"/>
              <a:t> – дельцы покупают в аптеке безобидные травяные сборы, например, ромашку, после чего обрабатывают их химическими жидкостями (так называемым реагентом).</a:t>
            </a:r>
            <a:endParaRPr lang="ru-RU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71439"/>
            <a:ext cx="9144000" cy="857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Синтетические наркотики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85719" y="1071546"/>
            <a:ext cx="8572561" cy="5500726"/>
          </a:xfrm>
        </p:spPr>
        <p:txBody>
          <a:bodyPr anchor="t">
            <a:normAutofit/>
          </a:bodyPr>
          <a:lstStyle/>
          <a:p>
            <a:pPr algn="just">
              <a:defRPr/>
            </a:pPr>
            <a:r>
              <a:rPr lang="ru-RU" sz="2200" dirty="0" smtClean="0"/>
              <a:t>              </a:t>
            </a:r>
            <a:r>
              <a:rPr lang="ru-RU" sz="2200" b="1" dirty="0" smtClean="0">
                <a:hlinkClick r:id="rId3" tooltip="Соль - синтетический катинон"/>
              </a:rPr>
              <a:t>Соль (</a:t>
            </a:r>
            <a:r>
              <a:rPr lang="ru-RU" sz="2200" b="1" dirty="0" err="1" smtClean="0">
                <a:hlinkClick r:id="rId3" tooltip="Соль - синтетический катинон"/>
              </a:rPr>
              <a:t>катиноны</a:t>
            </a:r>
            <a:r>
              <a:rPr lang="ru-RU" sz="2200" b="1" dirty="0" smtClean="0">
                <a:hlinkClick r:id="rId3" tooltip="Соль - синтетический катинон"/>
              </a:rPr>
              <a:t>)</a:t>
            </a:r>
            <a:r>
              <a:rPr lang="ru-RU" sz="2200" dirty="0" smtClean="0"/>
              <a:t>. </a:t>
            </a:r>
            <a:r>
              <a:rPr lang="ru-RU" sz="1800" dirty="0" smtClean="0"/>
              <a:t>Один из самых опасных наркотиков современности, вызывающих сильную зависимость после первого же приема. </a:t>
            </a:r>
          </a:p>
          <a:p>
            <a:pPr algn="just"/>
            <a:r>
              <a:rPr lang="ru-RU" sz="1800" dirty="0" smtClean="0"/>
              <a:t>На вид наркотик соль напоминает сахарную пудру. Оттенок наркотика варьируется от чистого белого до серого</a:t>
            </a:r>
          </a:p>
          <a:p>
            <a:pPr algn="just"/>
            <a:r>
              <a:rPr lang="ru-RU" sz="1800" dirty="0" smtClean="0"/>
              <a:t>Употребление солей вызывает зависимость и приводит к стремительной деградации личности. Синтетический наркотик разрушает психику.</a:t>
            </a:r>
          </a:p>
          <a:p>
            <a:pPr algn="l"/>
            <a:endParaRPr lang="ru-RU" sz="1800" dirty="0" smtClean="0"/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заметные признаки зависимости от соли: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проблемы со сном — как сонливость, так и бессонница;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постоянная жажда;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чрезмерная активность, суетливость;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желание и способность выполнять только простые автоматизированные действия;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слуховые и зрительные галлюцинации;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тревога, страх, бредовые идеи и мысли — убежденность в преследовании, присутствии посторонних, желание управлять миром и т.п.;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/>
              <a:t>неконтролируемая жестикуляция, тремор;</a:t>
            </a:r>
          </a:p>
          <a:p>
            <a:pPr algn="l"/>
            <a:r>
              <a:rPr lang="ru-RU" sz="1800" dirty="0" smtClean="0"/>
              <a:t>Длительно употребляющий соли, как правило, сильно теряет в весе, вплоть до 10 кг за неделю. Сильный упадок сил и настроения, со временем перерастают в тяжелую депрессию.</a:t>
            </a:r>
          </a:p>
          <a:p>
            <a:pPr algn="just">
              <a:defRPr/>
            </a:pPr>
            <a:endParaRPr lang="ru-RU" sz="1800" dirty="0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286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Синтетические наркотики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85719" y="1071546"/>
            <a:ext cx="8572561" cy="5500726"/>
          </a:xfrm>
        </p:spPr>
        <p:txBody>
          <a:bodyPr anchor="t">
            <a:normAutofit lnSpcReduction="10000"/>
          </a:bodyPr>
          <a:lstStyle/>
          <a:p>
            <a:pPr algn="just">
              <a:defRPr/>
            </a:pPr>
            <a:r>
              <a:rPr lang="ru-RU" sz="2200" dirty="0" smtClean="0"/>
              <a:t>             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Насвай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/>
              <a:t>– </a:t>
            </a:r>
            <a:r>
              <a:rPr lang="ru-RU" sz="1900" dirty="0" smtClean="0"/>
              <a:t>это табачное изделие, основными составляющими которого являются измельченные в порошок листья табака, щелочной компонент и различные добавки, служащие для улучшения вкуса и придания формы. В отличие, от классического употребления табака его не курят, а разжевывают или закладывают под язык. </a:t>
            </a:r>
            <a:r>
              <a:rPr lang="ru-RU" sz="1800" dirty="0" smtClean="0"/>
              <a:t>При кустарном производстве в состав </a:t>
            </a:r>
            <a:r>
              <a:rPr lang="ru-RU" sz="1800" dirty="0" err="1" smtClean="0"/>
              <a:t>насвая</a:t>
            </a:r>
            <a:r>
              <a:rPr lang="ru-RU" sz="1800" dirty="0" smtClean="0"/>
              <a:t> добавляют птичий помет, который выполняет функцию </a:t>
            </a:r>
            <a:r>
              <a:rPr lang="ru-RU" sz="1800" dirty="0" err="1" smtClean="0"/>
              <a:t>формообразователя</a:t>
            </a:r>
            <a:r>
              <a:rPr lang="ru-RU" sz="1800" dirty="0" smtClean="0"/>
              <a:t>.</a:t>
            </a:r>
          </a:p>
          <a:p>
            <a:pPr algn="just">
              <a:defRPr/>
            </a:pPr>
            <a:endParaRPr lang="ru-RU" sz="2400" dirty="0" smtClean="0"/>
          </a:p>
          <a:p>
            <a:r>
              <a:rPr lang="ru-RU" sz="1800" b="1" dirty="0" smtClean="0">
                <a:solidFill>
                  <a:srgbClr val="7030A0"/>
                </a:solidFill>
              </a:rPr>
              <a:t>Употребление </a:t>
            </a:r>
            <a:r>
              <a:rPr lang="ru-RU" sz="1800" b="1" dirty="0" err="1" smtClean="0">
                <a:solidFill>
                  <a:srgbClr val="7030A0"/>
                </a:solidFill>
              </a:rPr>
              <a:t>насвая</a:t>
            </a:r>
            <a:r>
              <a:rPr lang="ru-RU" sz="1800" b="1" dirty="0" smtClean="0">
                <a:solidFill>
                  <a:srgbClr val="7030A0"/>
                </a:solidFill>
              </a:rPr>
              <a:t> может вызвать следующие последствия:</a:t>
            </a:r>
          </a:p>
          <a:p>
            <a:pPr algn="l"/>
            <a:r>
              <a:rPr lang="ru-RU" sz="1800" dirty="0" smtClean="0"/>
              <a:t>1.Онкологические заболевания полости рта: </a:t>
            </a:r>
            <a:r>
              <a:rPr lang="ru-RU" sz="1800" dirty="0" err="1" smtClean="0"/>
              <a:t>насвай</a:t>
            </a:r>
            <a:r>
              <a:rPr lang="ru-RU" sz="1800" dirty="0" smtClean="0"/>
              <a:t> содержит большинство канцерогенов и в гораздо более высоких концентрациях, чем табак;</a:t>
            </a:r>
          </a:p>
          <a:p>
            <a:pPr algn="l"/>
            <a:r>
              <a:rPr lang="ru-RU" sz="1800" dirty="0" smtClean="0"/>
              <a:t>2.Изъязвление слизистой полости рта, вплоть до гнойного расплавления нижней губы; </a:t>
            </a:r>
          </a:p>
          <a:p>
            <a:pPr algn="l"/>
            <a:r>
              <a:rPr lang="ru-RU" sz="1800" dirty="0" smtClean="0"/>
              <a:t>3.Стоматит, гингивит, периодонтит, потеря зубов;</a:t>
            </a:r>
          </a:p>
          <a:p>
            <a:pPr algn="l"/>
            <a:r>
              <a:rPr lang="ru-RU" sz="1800" dirty="0" smtClean="0"/>
              <a:t>4.Гастрит;</a:t>
            </a:r>
          </a:p>
          <a:p>
            <a:pPr algn="l"/>
            <a:r>
              <a:rPr lang="ru-RU" sz="1800" dirty="0" smtClean="0"/>
              <a:t>5.Язва желудка в острой форме; </a:t>
            </a:r>
          </a:p>
          <a:p>
            <a:pPr algn="l"/>
            <a:r>
              <a:rPr lang="ru-RU" sz="1800" dirty="0" smtClean="0"/>
              <a:t>6.Снижение умственной деятельности: </a:t>
            </a:r>
            <a:r>
              <a:rPr lang="ru-RU" sz="1800" dirty="0" err="1" smtClean="0"/>
              <a:t>насвай</a:t>
            </a:r>
            <a:r>
              <a:rPr lang="ru-RU" sz="1800" dirty="0" smtClean="0"/>
              <a:t> содержит чрезвычайно высокую концентрацию никотина, который, являясь сильным </a:t>
            </a:r>
            <a:r>
              <a:rPr lang="ru-RU" sz="1800" dirty="0" err="1" smtClean="0"/>
              <a:t>нейротоксином</a:t>
            </a:r>
            <a:r>
              <a:rPr lang="ru-RU" sz="1800" dirty="0" smtClean="0"/>
              <a:t>, вызывает выраженные нарушения мыслительного процесса;</a:t>
            </a:r>
          </a:p>
          <a:p>
            <a:pPr algn="l"/>
            <a:r>
              <a:rPr lang="ru-RU" sz="1800" dirty="0" smtClean="0"/>
              <a:t>7. Импотенция;</a:t>
            </a:r>
          </a:p>
          <a:p>
            <a:pPr algn="l"/>
            <a:r>
              <a:rPr lang="ru-RU" sz="1800" dirty="0" smtClean="0"/>
              <a:t>8.Бесплодие.</a:t>
            </a:r>
          </a:p>
          <a:p>
            <a:pPr algn="just">
              <a:defRPr/>
            </a:pPr>
            <a:endParaRPr lang="ru-RU" sz="1800" dirty="0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286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Табачные изделия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85720" y="1000108"/>
            <a:ext cx="8572560" cy="5715040"/>
          </a:xfrm>
        </p:spPr>
        <p:txBody>
          <a:bodyPr anchor="t">
            <a:normAutofit fontScale="25000" lnSpcReduction="20000"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</a:rPr>
              <a:t>СНЮС</a:t>
            </a:r>
            <a:r>
              <a:rPr lang="ru-RU" sz="7200" dirty="0" smtClean="0"/>
              <a:t> </a:t>
            </a:r>
            <a:r>
              <a:rPr lang="ru-RU" sz="5600" dirty="0" smtClean="0"/>
              <a:t>– </a:t>
            </a:r>
            <a:r>
              <a:rPr lang="ru-RU" sz="6400" dirty="0" smtClean="0"/>
              <a:t>вид табачного изделия, предназначенный для рассасывания, помещают между верхней (реже — нижней) губой и десной на длительное время — от 5 до 30—минут. Данный вид табака придуман в Швеции.  </a:t>
            </a:r>
          </a:p>
          <a:p>
            <a:endParaRPr lang="ru-RU" sz="6000" dirty="0" smtClean="0"/>
          </a:p>
          <a:p>
            <a:r>
              <a:rPr lang="ru-RU" sz="6400" dirty="0" smtClean="0"/>
              <a:t>Вещество относится к бездымным продуктам. Чтобы получить нужный эффект, средство не требуется поджигать – в этом заключается основное отличие от сигарет. </a:t>
            </a:r>
          </a:p>
          <a:p>
            <a:pPr algn="l"/>
            <a:endParaRPr lang="ru-RU" sz="6000" dirty="0" smtClean="0"/>
          </a:p>
          <a:p>
            <a:pPr algn="l"/>
            <a:r>
              <a:rPr lang="ru-RU" sz="6000" dirty="0" smtClean="0"/>
              <a:t> </a:t>
            </a:r>
            <a:r>
              <a:rPr lang="ru-RU" sz="6400" dirty="0" smtClean="0"/>
              <a:t>В состав </a:t>
            </a:r>
            <a:r>
              <a:rPr lang="ru-RU" sz="6400" dirty="0" err="1" smtClean="0"/>
              <a:t>снюса</a:t>
            </a:r>
            <a:r>
              <a:rPr lang="ru-RU" sz="6400" dirty="0" smtClean="0"/>
              <a:t>, помимо табака, входит: </a:t>
            </a:r>
          </a:p>
          <a:p>
            <a:pPr algn="l"/>
            <a:r>
              <a:rPr lang="ru-RU" sz="6400" dirty="0" smtClean="0"/>
              <a:t>вода — выступает в роли увлажнителя, необходима для придания продукту нужной консистенции; </a:t>
            </a:r>
          </a:p>
          <a:p>
            <a:pPr algn="l"/>
            <a:r>
              <a:rPr lang="ru-RU" sz="6400" dirty="0" smtClean="0"/>
              <a:t>соль — консервант природного происхождения; </a:t>
            </a:r>
          </a:p>
          <a:p>
            <a:pPr algn="l"/>
            <a:r>
              <a:rPr lang="ru-RU" sz="6400" dirty="0" smtClean="0"/>
              <a:t>сода — используется в качестве усилителя вкуса.  </a:t>
            </a:r>
          </a:p>
          <a:p>
            <a:pPr algn="l"/>
            <a:r>
              <a:rPr lang="ru-RU" sz="6400" dirty="0" smtClean="0"/>
              <a:t>В качестве </a:t>
            </a:r>
            <a:r>
              <a:rPr lang="ru-RU" sz="6400" dirty="0" err="1" smtClean="0"/>
              <a:t>ароматизаторов</a:t>
            </a:r>
            <a:r>
              <a:rPr lang="ru-RU" sz="6400" dirty="0" smtClean="0"/>
              <a:t> в вещество добавляют кусочки ягод или фруктов, листья растений.</a:t>
            </a:r>
          </a:p>
          <a:p>
            <a:pPr algn="l"/>
            <a:r>
              <a:rPr lang="ru-RU" sz="6000" dirty="0" smtClean="0"/>
              <a:t>	</a:t>
            </a:r>
          </a:p>
          <a:p>
            <a:pPr algn="l"/>
            <a:r>
              <a:rPr lang="ru-RU" sz="6000" dirty="0" smtClean="0"/>
              <a:t>	</a:t>
            </a:r>
            <a:r>
              <a:rPr lang="ru-RU" sz="6400" dirty="0" smtClean="0"/>
              <a:t>Производители выпускают много сортов, добавляя различные </a:t>
            </a:r>
            <a:r>
              <a:rPr lang="ru-RU" sz="6400" dirty="0" err="1" smtClean="0"/>
              <a:t>ароматизаторы</a:t>
            </a:r>
            <a:r>
              <a:rPr lang="ru-RU" sz="6400" dirty="0" smtClean="0"/>
              <a:t> и добавки для улучшения вкуса. Все компании, выпускающие </a:t>
            </a:r>
            <a:r>
              <a:rPr lang="ru-RU" sz="6400" dirty="0" err="1" smtClean="0"/>
              <a:t>снюс</a:t>
            </a:r>
            <a:r>
              <a:rPr lang="ru-RU" sz="6400" dirty="0" smtClean="0"/>
              <a:t>, представляют его как безопасный продукт, поскольку нет необходимости в поджигании и выпускании дыма, который вредит здоровью окружающих.</a:t>
            </a:r>
          </a:p>
          <a:p>
            <a:endParaRPr lang="ru-RU" sz="6000" dirty="0" smtClean="0"/>
          </a:p>
          <a:p>
            <a:pPr algn="l"/>
            <a:r>
              <a:rPr lang="ru-RU" sz="6000" dirty="0" smtClean="0"/>
              <a:t>	</a:t>
            </a:r>
            <a:r>
              <a:rPr lang="ru-RU" sz="6400" dirty="0" smtClean="0"/>
              <a:t>Компоненты табака проникают в системный кровоток через слизистые покровы. В итоге действие наступает мгновенно. Эффект достигается намного быстрее по сравнению с курением обыкновенных сигарет. Если передержать его во рту — у человека начнется тошнота и даже рвота.</a:t>
            </a:r>
          </a:p>
          <a:p>
            <a:endParaRPr lang="ru-RU" sz="6400" dirty="0" smtClean="0"/>
          </a:p>
          <a:p>
            <a:pPr algn="l"/>
            <a:r>
              <a:rPr lang="ru-RU" sz="6400" dirty="0" smtClean="0"/>
              <a:t>	Потенциал развития привыкания зависит от скорости поступления </a:t>
            </a:r>
            <a:r>
              <a:rPr lang="ru-RU" sz="6400" dirty="0" err="1" smtClean="0"/>
              <a:t>психоактивного</a:t>
            </a:r>
            <a:r>
              <a:rPr lang="ru-RU" sz="6400" dirty="0" smtClean="0"/>
              <a:t> вещества в головной мозг. </a:t>
            </a:r>
          </a:p>
          <a:p>
            <a:pPr algn="l"/>
            <a:r>
              <a:rPr lang="ru-RU" sz="6400" dirty="0" smtClean="0"/>
              <a:t>	При сосании табака никотин попадает в мозг, минуя бронхи и легкие, намного быстрее. Кроме этого, в самой распространенной среди потребителей порции </a:t>
            </a:r>
            <a:r>
              <a:rPr lang="ru-RU" sz="6400" dirty="0" err="1" smtClean="0"/>
              <a:t>снюса</a:t>
            </a:r>
            <a:r>
              <a:rPr lang="ru-RU" sz="6400" dirty="0" smtClean="0"/>
              <a:t> содержится в 5 раз больше никотина, чем в сигарете. </a:t>
            </a:r>
          </a:p>
          <a:p>
            <a:pPr algn="l"/>
            <a:r>
              <a:rPr lang="ru-RU" sz="6000" dirty="0" smtClean="0"/>
              <a:t>	</a:t>
            </a:r>
          </a:p>
          <a:p>
            <a:endParaRPr lang="ru-RU" sz="3700" dirty="0" smtClean="0"/>
          </a:p>
          <a:p>
            <a:r>
              <a:rPr lang="ru-RU" sz="3700" dirty="0" smtClean="0"/>
              <a:t> 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algn="just">
              <a:defRPr/>
            </a:pPr>
            <a:endParaRPr lang="ru-RU" sz="1800" dirty="0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28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Табачные изделия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85719" y="928670"/>
            <a:ext cx="8572561" cy="5786478"/>
          </a:xfrm>
        </p:spPr>
        <p:txBody>
          <a:bodyPr anchor="t">
            <a:normAutofit fontScale="25000" lnSpcReduction="20000"/>
          </a:bodyPr>
          <a:lstStyle/>
          <a:p>
            <a:endParaRPr lang="ru-RU" sz="6400" dirty="0" smtClean="0"/>
          </a:p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последствия </a:t>
            </a:r>
            <a:r>
              <a:rPr lang="ru-RU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снюса</a:t>
            </a:r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заключаются в следующем:</a:t>
            </a:r>
          </a:p>
          <a:p>
            <a:endParaRPr lang="ru-RU" sz="8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Если передержать вещество во рту, то можно заработать сильнейшую интоксикацию (отравление).</a:t>
            </a:r>
          </a:p>
          <a:p>
            <a:pPr algn="l">
              <a:buFont typeface="Wingdings" pitchFamily="2" charset="2"/>
              <a:buChar char="Ø"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Заболевания десен и зубов. Любители жевательного табака сталкиваются с неприятным запахом изо рта, кариесом, пародонтозом.</a:t>
            </a:r>
          </a:p>
          <a:p>
            <a:pPr lvl="0" algn="l">
              <a:buFont typeface="Wingdings" pitchFamily="2" charset="2"/>
              <a:buChar char="Ø"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Болезни сердца и сосудов — тахикардия, гипертония, инфаркты и инсульты.</a:t>
            </a:r>
          </a:p>
          <a:p>
            <a:pPr lvl="0" algn="l"/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Воспалительные процессы в области желудка и печени.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 негативного воздействия табака не спасает даже отсутствие дыма.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Все канцерогены, которые содержатся в веществе, проникают в организм, вызывая множество патологических процессов. 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 слишком большом количестве заболеваний на почве употребления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снюса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встречались случаи летального исхода.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Печально, но факт — </a:t>
            </a:r>
            <a:r>
              <a:rPr lang="ru-RU" sz="7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снюс</a:t>
            </a:r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среди молодого поколения считается безопасным и модным.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pPr algn="just">
              <a:defRPr/>
            </a:pPr>
            <a:endParaRPr lang="ru-RU" sz="7200" dirty="0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857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Табачные изделия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285719" y="928670"/>
            <a:ext cx="8572561" cy="5786478"/>
          </a:xfrm>
        </p:spPr>
        <p:txBody>
          <a:bodyPr anchor="t">
            <a:normAutofit fontScale="25000" lnSpcReduction="20000"/>
          </a:bodyPr>
          <a:lstStyle/>
          <a:p>
            <a:endParaRPr lang="ru-RU" sz="6400" dirty="0" smtClean="0"/>
          </a:p>
          <a:p>
            <a:endParaRPr lang="ru-RU" sz="6400" dirty="0" smtClean="0"/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подростков употребление вещества очень опасно — последствия бывают достаточно плачевными:</a:t>
            </a:r>
          </a:p>
          <a:p>
            <a:endParaRPr lang="ru-RU" sz="6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замедляются нормальные темпы роста;</a:t>
            </a:r>
          </a:p>
          <a:p>
            <a:pPr lvl="0" algn="l">
              <a:buFont typeface="Wingdings" pitchFamily="2" charset="2"/>
              <a:buChar char="Ø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резко меняется настроение — от апатии к агрессии и наоборот;</a:t>
            </a:r>
          </a:p>
          <a:p>
            <a:pPr lvl="0" algn="l">
              <a:buFont typeface="Wingdings" pitchFamily="2" charset="2"/>
              <a:buChar char="Ø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страдает мозг — ухудшается память, угнетаются когнитивные функции;</a:t>
            </a:r>
          </a:p>
          <a:p>
            <a:pPr lvl="0" algn="l">
              <a:buFont typeface="Wingdings" pitchFamily="2" charset="2"/>
              <a:buChar char="Ø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повышается риск развития онкологических заболеваний;</a:t>
            </a:r>
          </a:p>
          <a:p>
            <a:pPr lvl="0" algn="l">
              <a:buFont typeface="Wingdings" pitchFamily="2" charset="2"/>
              <a:buChar char="Ø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снижается иммунитет.</a:t>
            </a:r>
          </a:p>
          <a:p>
            <a:pPr lvl="0" algn="l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статистике, практически все подростки, которые употребляли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снюс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рано или поздно начинают курить обычные сигареты, поскольку у них вырабатывалась устойчивая никотиновая зависимость.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000" b="1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8000" dirty="0" smtClean="0"/>
              <a:t> 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37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algn="just">
              <a:defRPr/>
            </a:pPr>
            <a:endParaRPr lang="ru-RU" sz="1800" dirty="0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339975" y="6091238"/>
            <a:ext cx="18415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857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Табачные изделия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1"/>
            <a:ext cx="5392745" cy="5572147"/>
          </a:xfrm>
        </p:spPr>
        <p:txBody>
          <a:bodyPr>
            <a:normAutofit lnSpcReduction="10000"/>
          </a:bodyPr>
          <a:lstStyle/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поведении: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400" u="sng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Неожиданные перемены настроения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Необычные реакции в привычных ситуациях 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Налегает на воду и сладкое или отказывается от пищи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Просьбы увеличить сумму на карманные расходы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Скрытность, лживость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Необоснованные пропуски уроков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Потеря интереса к вещам, которые раньше были 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ClrTx/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       для ребенка важными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Изменение круга друзей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Не разговаривает по телефону в присутствии родителей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В разговоре обнаруживается осведомленность о ПАВ</a:t>
            </a:r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35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Исчезновение из дома денег или ценностей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786445" y="1143000"/>
            <a:ext cx="3178167" cy="5500688"/>
          </a:xfrm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внешности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u="sng" dirty="0" smtClean="0"/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Необычные пятна, 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      запахи или следы 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       на теле и одежде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Часто «шмыгает» носом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Покраснение глаз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Блеск глаз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«Застывший» зрачок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Кожные проявления (сухость, расчесы, красные пятна, бледность, землистый цвет лица)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1600" dirty="0" smtClean="0"/>
              <a:t>Повышенный аппетит или его отсутствие</a:t>
            </a:r>
          </a:p>
          <a:p>
            <a:pPr indent="-34131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1600" dirty="0" smtClean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7030A0"/>
                </a:solidFill>
              </a:rPr>
              <a:t>Насторожитесь, если вы заметили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2547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Правовое регулирование и законодательные акты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нормативные документы Красноярского края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64360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b="1" dirty="0" smtClean="0">
                <a:solidFill>
                  <a:srgbClr val="FF0000"/>
                </a:solidFill>
              </a:rPr>
              <a:t>Закон о профилактике алкоголизма , наркомании и токсикомании в Красноярском крае от 19 декабря 2013 года № 5-1988;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Государственная региональная программа Красноярского края «Профилактика правонарушений и укрепление общественного порядка и общественной безопасности» на 2016-2018 годы, подпрограмма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«Комплексные меры противодействия распространения наркомании и алкоголизма в Красноярском крае» на 2014-2016г.г.</a:t>
            </a:r>
            <a:r>
              <a:rPr lang="ru-RU" sz="1600" dirty="0" smtClean="0">
                <a:solidFill>
                  <a:srgbClr val="0070C0"/>
                </a:solidFill>
              </a:rPr>
              <a:t> », </a:t>
            </a:r>
            <a:r>
              <a:rPr lang="ru-RU" sz="1600" b="1" dirty="0" smtClean="0">
                <a:solidFill>
                  <a:srgbClr val="0070C0"/>
                </a:solidFill>
              </a:rPr>
              <a:t>утвержденная </a:t>
            </a:r>
            <a:r>
              <a:rPr lang="ru-RU" sz="1600" b="1" dirty="0" err="1" smtClean="0">
                <a:solidFill>
                  <a:srgbClr val="0070C0"/>
                </a:solidFill>
              </a:rPr>
              <a:t>антинаркотической</a:t>
            </a:r>
            <a:r>
              <a:rPr lang="ru-RU" sz="1600" b="1" dirty="0" smtClean="0">
                <a:solidFill>
                  <a:srgbClr val="0070C0"/>
                </a:solidFill>
              </a:rPr>
              <a:t> комиссией Красноярского края;</a:t>
            </a:r>
          </a:p>
          <a:p>
            <a:pPr lvl="0"/>
            <a:r>
              <a:rPr lang="ru-RU" sz="1600" b="1" dirty="0" smtClean="0">
                <a:solidFill>
                  <a:srgbClr val="00B050"/>
                </a:solidFill>
              </a:rPr>
              <a:t>Государственная региональная программа «Развитие здравоохранения Красноярского края </a:t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>на 2013-2020 годы», утвержденная постановлением Правительства Красноярского края от 30.04.2013 № 223-п;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Концепция развития реабилитационной помощи наркологическим больным на территории Красноярского края (одобрена коллегией министерства здравоохранения Красноярского края (протокол от 21.02.2012);</a:t>
            </a:r>
          </a:p>
          <a:p>
            <a:pPr lvl="0"/>
            <a:r>
              <a:rPr lang="ru-RU" sz="1600" b="1" dirty="0" smtClean="0">
                <a:solidFill>
                  <a:srgbClr val="00B0F0"/>
                </a:solidFill>
              </a:rPr>
              <a:t>План </a:t>
            </a:r>
            <a:r>
              <a:rPr lang="ru-RU" sz="1600" b="1" dirty="0" err="1" smtClean="0">
                <a:solidFill>
                  <a:srgbClr val="00B0F0"/>
                </a:solidFill>
              </a:rPr>
              <a:t>антинаркотической</a:t>
            </a:r>
            <a:r>
              <a:rPr lang="ru-RU" sz="1600" b="1" dirty="0" smtClean="0">
                <a:solidFill>
                  <a:srgbClr val="00B0F0"/>
                </a:solidFill>
              </a:rPr>
              <a:t> работы министерства здравоохранения Красноярского края в рамках реализации Стратегии государственной </a:t>
            </a:r>
            <a:r>
              <a:rPr lang="ru-RU" sz="1600" b="1" dirty="0" err="1" smtClean="0">
                <a:solidFill>
                  <a:srgbClr val="00B0F0"/>
                </a:solidFill>
              </a:rPr>
              <a:t>антинаркотической</a:t>
            </a:r>
            <a:r>
              <a:rPr lang="ru-RU" sz="1600" b="1" dirty="0" smtClean="0">
                <a:solidFill>
                  <a:srgbClr val="00B0F0"/>
                </a:solidFill>
              </a:rPr>
              <a:t> политики Российской Федерации, ежегодно утверждаемый министерством здравоохранения Красноярского края;</a:t>
            </a:r>
          </a:p>
          <a:p>
            <a:pPr lvl="0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 П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риказ министерства здравоохранения Красноярского края от 11.04.2014 № 206-орг об оказании наркологической помощи на территории Красноярского края;</a:t>
            </a:r>
          </a:p>
          <a:p>
            <a:pPr lvl="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План мероприятий («дорожная карта») развития государственного сегмента системы комплексной реабилитации и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ресоциализации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наркопотребителей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в Красноярском крае, утвержденный АНК Красноярского края, протокол №1 от 24.11.2015</a:t>
            </a:r>
            <a:r>
              <a:rPr lang="ru-RU" sz="1600" b="1" dirty="0" smtClean="0"/>
              <a:t>.</a:t>
            </a:r>
          </a:p>
          <a:p>
            <a:endParaRPr lang="ru-RU" sz="1600" dirty="0" smtClean="0"/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1214422"/>
            <a:ext cx="8786812" cy="5643578"/>
          </a:xfrm>
        </p:spPr>
        <p:txBody>
          <a:bodyPr/>
          <a:lstStyle/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600" dirty="0" smtClean="0">
              <a:solidFill>
                <a:srgbClr val="0033CC"/>
              </a:solidFill>
            </a:endParaRPr>
          </a:p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600" dirty="0" smtClean="0">
              <a:solidFill>
                <a:srgbClr val="0033CC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71439"/>
            <a:ext cx="9144000" cy="1142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Признаки наркотического опьянения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i="1" dirty="0" smtClean="0">
                <a:solidFill>
                  <a:srgbClr val="7030A0"/>
                </a:solidFill>
              </a:rPr>
              <a:t>(</a:t>
            </a:r>
            <a:r>
              <a:rPr lang="ru-RU" sz="3200" i="1" dirty="0">
                <a:solidFill>
                  <a:srgbClr val="7030A0"/>
                </a:solidFill>
              </a:rPr>
              <a:t>состояние зрачков)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24581" name="Содержимое 3" descr="narco_1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2175" y="1890713"/>
            <a:ext cx="4819650" cy="3705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282" y="785794"/>
            <a:ext cx="8715436" cy="5940444"/>
          </a:xfrm>
        </p:spPr>
        <p:txBody>
          <a:bodyPr>
            <a:normAutofit/>
          </a:bodyPr>
          <a:lstStyle/>
          <a:p>
            <a:pPr marL="741363" lvl="1" indent="-284163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16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Химическая зависимость – это </a:t>
            </a:r>
            <a:r>
              <a:rPr lang="ru-RU" sz="2400" b="1" dirty="0" smtClean="0">
                <a:solidFill>
                  <a:srgbClr val="7030A0"/>
                </a:solidFill>
              </a:rPr>
              <a:t>хроническая болезнь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/>
              <a:t>(как, например, астма или сахарный диабет), а не просто дурная привычка или баловство.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Однажды появившись, химическая зависимость не исчезает, она </a:t>
            </a:r>
            <a:r>
              <a:rPr lang="ru-RU" sz="2400" b="1" dirty="0" smtClean="0">
                <a:solidFill>
                  <a:srgbClr val="7030A0"/>
                </a:solidFill>
              </a:rPr>
              <a:t>остается с человеком на всю жизнь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В подростковой и молодежной </a:t>
            </a:r>
            <a:r>
              <a:rPr lang="ru-RU" sz="2400" b="1" dirty="0" smtClean="0">
                <a:solidFill>
                  <a:srgbClr val="7030A0"/>
                </a:solidFill>
              </a:rPr>
              <a:t>среде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недопустимы рассуждения о культуре пития, употребления наркотиков, курения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 Для несовершеннолетних ПАВ –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абсолютное зло.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Wingdings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Особенно значимы </a:t>
            </a:r>
            <a:r>
              <a:rPr lang="ru-RU" sz="2400" b="1" dirty="0" smtClean="0">
                <a:solidFill>
                  <a:srgbClr val="7030A0"/>
                </a:solidFill>
              </a:rPr>
              <a:t>модели поведения и отношение к ПАВ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smtClean="0"/>
              <a:t>которые демонстрируют взрослые из окружения ребенка с самых ранних лет. Не поучают на словах, а именно демонстрируют.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dirty="0" smtClean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71438"/>
            <a:ext cx="9144000" cy="928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Резюмируем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8786842" cy="659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8786874" cy="644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571625"/>
            <a:ext cx="8435975" cy="4786313"/>
          </a:xfrm>
        </p:spPr>
        <p:txBody>
          <a:bodyPr anchor="t"/>
          <a:lstStyle/>
          <a:p>
            <a:pPr algn="l">
              <a:buFont typeface="Wingdings" pitchFamily="2" charset="2"/>
              <a:buChar char="Ø"/>
              <a:defRPr/>
            </a:pPr>
            <a:r>
              <a:rPr lang="ru-RU" sz="3600" dirty="0" smtClean="0"/>
              <a:t> </a:t>
            </a:r>
            <a:r>
              <a:rPr lang="ru-RU" sz="3200" dirty="0" smtClean="0"/>
              <a:t>Доступность и простота употребления.</a:t>
            </a:r>
          </a:p>
          <a:p>
            <a:pPr algn="l">
              <a:defRPr/>
            </a:pPr>
            <a:endParaRPr lang="ru-RU" sz="3200" dirty="0" smtClean="0"/>
          </a:p>
          <a:p>
            <a:pPr algn="l">
              <a:buFont typeface="Wingdings" pitchFamily="2" charset="2"/>
              <a:buChar char="Ø"/>
              <a:defRPr/>
            </a:pPr>
            <a:r>
              <a:rPr lang="ru-RU" sz="3200" dirty="0" smtClean="0"/>
              <a:t> Мнимые представления об отсутствии их опасности.</a:t>
            </a:r>
          </a:p>
          <a:p>
            <a:pPr algn="l">
              <a:defRPr/>
            </a:pPr>
            <a:endParaRPr lang="ru-RU" sz="3200" dirty="0" smtClean="0"/>
          </a:p>
          <a:p>
            <a:pPr algn="l">
              <a:buFont typeface="Wingdings" pitchFamily="2" charset="2"/>
              <a:buChar char="Ø"/>
              <a:defRPr/>
            </a:pPr>
            <a:r>
              <a:rPr lang="ru-RU" sz="3200" dirty="0" smtClean="0"/>
              <a:t>  Возможность организации бесконтактного сбыта и приобретения (через интернет).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1800" dirty="0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0" y="142852"/>
            <a:ext cx="9144000" cy="1270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увеличения доли синтетических наркотических средств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214313" y="1571625"/>
            <a:ext cx="8929687" cy="5143500"/>
          </a:xfrm>
        </p:spPr>
        <p:txBody>
          <a:bodyPr anchor="t"/>
          <a:lstStyle/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Воздержитесь от резких слов, лучше проговорите о своих чувствах («я обеспокоен, меня тревожит, я волнуюсь, что…»)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ClrTx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dirty="0" smtClean="0"/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Постарайтесь договориться с ребенком о прохождении теста на наркотики. 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dirty="0" smtClean="0"/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Не бойтесь настаивать на своем. 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Если тест будет отрицательным, лучше извиниться, чем пропустить неладное.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dirty="0" smtClean="0"/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Если аптечный тест окажется положительным, для подтверждения результата нужно обратиться в </a:t>
            </a:r>
            <a:r>
              <a:rPr lang="ru-RU" sz="2000" b="1" dirty="0" smtClean="0"/>
              <a:t>кабинет медицинского освидетельствования КГБУЗ ККНД №1</a:t>
            </a:r>
            <a:r>
              <a:rPr lang="ru-RU" sz="2000" dirty="0" smtClean="0"/>
              <a:t>: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     ул. </a:t>
            </a:r>
            <a:r>
              <a:rPr lang="ru-RU" sz="2000" dirty="0" err="1" smtClean="0"/>
              <a:t>Комбайностроителей</a:t>
            </a:r>
            <a:r>
              <a:rPr lang="ru-RU" sz="2000" dirty="0" smtClean="0"/>
              <a:t>, 5, 2 этаж, тел. 221-75-51. </a:t>
            </a:r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dirty="0" smtClean="0"/>
          </a:p>
          <a:p>
            <a:pPr marL="341313" indent="-341313" algn="l" eaLnBrk="1" hangingPunct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/>
              <a:t>Работает круглосуточно. Для несовершеннолетних - бесплатно и анонимно.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1800" dirty="0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71415"/>
            <a:ext cx="9144000" cy="1214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7030A0"/>
                </a:solidFill>
              </a:rPr>
              <a:t>Если вы подозреваете,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что ребёнок употребляет наркотики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357158" y="1571625"/>
            <a:ext cx="8572560" cy="5143500"/>
          </a:xfrm>
        </p:spPr>
        <p:txBody>
          <a:bodyPr anchor="t"/>
          <a:lstStyle/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1800" dirty="0" smtClean="0"/>
          </a:p>
          <a:p>
            <a:pPr marL="341313" indent="-341313" algn="just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- </a:t>
            </a:r>
            <a:r>
              <a:rPr lang="ru-RU" sz="2800" dirty="0" smtClean="0"/>
              <a:t>Осознанное отрицательное отношение к употреблению наркотиков.</a:t>
            </a:r>
          </a:p>
          <a:p>
            <a:pPr marL="341313" indent="-341313" algn="just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-   Ранняя смерть.</a:t>
            </a:r>
          </a:p>
          <a:p>
            <a:pPr marL="341313" indent="-341313" algn="just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-  Опасность заболеть </a:t>
            </a:r>
            <a:r>
              <a:rPr lang="ru-RU" sz="2800" dirty="0" err="1" smtClean="0"/>
              <a:t>Вич-инфекцией</a:t>
            </a:r>
            <a:r>
              <a:rPr lang="ru-RU" sz="2800" dirty="0" smtClean="0"/>
              <a:t>, вирусными гепатитами.</a:t>
            </a:r>
          </a:p>
          <a:p>
            <a:pPr marL="341313" indent="-341313" algn="just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 smtClean="0"/>
              <a:t>-     Полное привыкание (зависимость).</a:t>
            </a:r>
          </a:p>
          <a:p>
            <a:pPr marL="341313" indent="-341313" algn="just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 smtClean="0"/>
              <a:t>         </a:t>
            </a:r>
            <a:r>
              <a:rPr lang="ru-RU" sz="3200" b="1" i="1" dirty="0" smtClean="0">
                <a:solidFill>
                  <a:srgbClr val="7030A0"/>
                </a:solidFill>
              </a:rPr>
              <a:t>Важным фактором трезвости являются привитые семейные ценности, а именно потеря уважения близких и боязнь отлучения от семьи.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0" tIns="35280" rIns="0" bIns="0" anchor="ctr"/>
          <a:lstStyle/>
          <a:p>
            <a:pPr algn="ctr" hangingPunct="0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Причины удерживания от употребления </a:t>
            </a:r>
            <a:r>
              <a:rPr lang="ru-RU" sz="3200" b="1" dirty="0" err="1" smtClean="0">
                <a:solidFill>
                  <a:srgbClr val="7030A0"/>
                </a:solidFill>
              </a:rPr>
              <a:t>психоактивных</a:t>
            </a:r>
            <a:r>
              <a:rPr lang="ru-RU" sz="3200" b="1" dirty="0" smtClean="0">
                <a:solidFill>
                  <a:srgbClr val="7030A0"/>
                </a:solidFill>
              </a:rPr>
              <a:t> веществ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42844" y="0"/>
            <a:ext cx="8929750" cy="78579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</a:t>
            </a:r>
            <a:r>
              <a:rPr lang="ru-RU" sz="5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5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мероприятий, направленных на сохранение и укрепление здоровья, включает в себя: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1406" y="857232"/>
            <a:ext cx="3093826" cy="600076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rgbClr val="7030A0"/>
                </a:solidFill>
              </a:rPr>
              <a:t>С</a:t>
            </a:r>
            <a:r>
              <a:rPr lang="ru-RU" sz="1900" b="1" dirty="0" smtClean="0">
                <a:solidFill>
                  <a:srgbClr val="7030A0"/>
                </a:solidFill>
              </a:rPr>
              <a:t>нижение </a:t>
            </a:r>
            <a:r>
              <a:rPr lang="ru-RU" sz="1900" b="1" dirty="0">
                <a:solidFill>
                  <a:srgbClr val="7030A0"/>
                </a:solidFill>
              </a:rPr>
              <a:t>масштабов </a:t>
            </a:r>
            <a:r>
              <a:rPr lang="ru-RU" sz="1900" dirty="0"/>
              <a:t>злоупотребления алкогольной продукцией и сокращение масштабов немедицинского потребления наркотиков и </a:t>
            </a:r>
            <a:r>
              <a:rPr lang="ru-RU" sz="1900" dirty="0" smtClean="0"/>
              <a:t>потребления табака </a:t>
            </a:r>
          </a:p>
          <a:p>
            <a:endParaRPr lang="ru-RU" sz="1900" dirty="0" smtClean="0"/>
          </a:p>
          <a:p>
            <a:r>
              <a:rPr lang="ru-RU" sz="1800" dirty="0"/>
              <a:t>Ф</a:t>
            </a:r>
            <a:r>
              <a:rPr lang="ru-RU" sz="1800" dirty="0" smtClean="0"/>
              <a:t>ормирование </a:t>
            </a:r>
            <a:r>
              <a:rPr lang="ru-RU" sz="1800" dirty="0"/>
              <a:t>на принципах </a:t>
            </a:r>
            <a:r>
              <a:rPr lang="ru-RU" sz="1800" b="1" dirty="0">
                <a:solidFill>
                  <a:srgbClr val="7030A0"/>
                </a:solidFill>
              </a:rPr>
              <a:t>здорового образа жизни </a:t>
            </a:r>
            <a:r>
              <a:rPr lang="ru-RU" sz="1800" dirty="0"/>
              <a:t>негативного отношения к потреблению табака, злоупотреблению алкоголем и потреблению наркотиков. 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323492" y="857232"/>
            <a:ext cx="5677663" cy="600076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62500" lnSpcReduction="20000"/>
          </a:bodyPr>
          <a:lstStyle/>
          <a:p>
            <a:pPr defTabSz="620713">
              <a:buClr>
                <a:srgbClr val="FF1901"/>
              </a:buClr>
              <a:buFont typeface="Wingdings" panose="05000000000000000000" pitchFamily="2" charset="2"/>
              <a:buChar char="v"/>
            </a:pPr>
            <a:r>
              <a:rPr lang="ru-RU" b="1" dirty="0"/>
              <a:t>	</a:t>
            </a:r>
            <a:r>
              <a:rPr lang="ru-RU" sz="3100" b="1" dirty="0"/>
              <a:t>Развитие системы </a:t>
            </a:r>
            <a:r>
              <a:rPr lang="ru-RU" sz="3100" b="1" dirty="0">
                <a:solidFill>
                  <a:srgbClr val="FF0000"/>
                </a:solidFill>
              </a:rPr>
              <a:t>раннего выявления лиц, злоупотребляющих </a:t>
            </a:r>
            <a:r>
              <a:rPr lang="ru-RU" sz="3100" b="1" dirty="0"/>
              <a:t>алкоголем и незаконных потребителей наркотиков.</a:t>
            </a:r>
          </a:p>
          <a:p>
            <a:pPr defTabSz="620713">
              <a:buClr>
                <a:srgbClr val="FF1901"/>
              </a:buClr>
              <a:buFont typeface="Wingdings" panose="05000000000000000000" pitchFamily="2" charset="2"/>
              <a:buChar char="v"/>
            </a:pPr>
            <a:r>
              <a:rPr lang="ru-RU" sz="3100" b="1" dirty="0"/>
              <a:t>	Организация и проведение профилактических мероприятий </a:t>
            </a:r>
            <a:r>
              <a:rPr lang="ru-RU" sz="3100" b="1" dirty="0">
                <a:solidFill>
                  <a:srgbClr val="FF0000"/>
                </a:solidFill>
              </a:rPr>
              <a:t>с группами </a:t>
            </a:r>
            <a:r>
              <a:rPr lang="ru-RU" sz="3100" b="1" dirty="0" smtClean="0">
                <a:solidFill>
                  <a:srgbClr val="FF0000"/>
                </a:solidFill>
              </a:rPr>
              <a:t>риска</a:t>
            </a:r>
            <a:endParaRPr lang="ru-RU" sz="3100" b="1" dirty="0">
              <a:solidFill>
                <a:srgbClr val="FF0000"/>
              </a:solidFill>
            </a:endParaRPr>
          </a:p>
          <a:p>
            <a:pPr defTabSz="620713">
              <a:buClr>
                <a:srgbClr val="FF1901"/>
              </a:buClr>
              <a:buFont typeface="Wingdings" panose="05000000000000000000" pitchFamily="2" charset="2"/>
              <a:buChar char="v"/>
            </a:pPr>
            <a:r>
              <a:rPr lang="ru-RU" sz="3100" b="1" dirty="0"/>
              <a:t>	Организация профилактической работы в </a:t>
            </a:r>
            <a:r>
              <a:rPr lang="ru-RU" sz="3100" b="1" dirty="0">
                <a:solidFill>
                  <a:srgbClr val="FF0000"/>
                </a:solidFill>
              </a:rPr>
              <a:t>организованных </a:t>
            </a:r>
            <a:r>
              <a:rPr lang="ru-RU" sz="3100" b="1" dirty="0"/>
              <a:t>(трудовых и образовательных) </a:t>
            </a:r>
            <a:r>
              <a:rPr lang="ru-RU" sz="3100" b="1" dirty="0" smtClean="0">
                <a:solidFill>
                  <a:srgbClr val="FF0000"/>
                </a:solidFill>
              </a:rPr>
              <a:t>коллективах</a:t>
            </a:r>
            <a:endParaRPr lang="ru-RU" sz="3100" b="1" dirty="0">
              <a:solidFill>
                <a:srgbClr val="FF0000"/>
              </a:solidFill>
            </a:endParaRPr>
          </a:p>
          <a:p>
            <a:pPr defTabSz="620713">
              <a:buClr>
                <a:srgbClr val="FF1901"/>
              </a:buClr>
              <a:buFont typeface="Wingdings" panose="05000000000000000000" pitchFamily="2" charset="2"/>
              <a:buChar char="v"/>
            </a:pPr>
            <a:r>
              <a:rPr lang="ru-RU" sz="3100" b="1" dirty="0">
                <a:solidFill>
                  <a:srgbClr val="C00000"/>
                </a:solidFill>
              </a:rPr>
              <a:t>	</a:t>
            </a:r>
            <a:r>
              <a:rPr lang="ru-RU" sz="3100" b="1" dirty="0">
                <a:solidFill>
                  <a:srgbClr val="FF0000"/>
                </a:solidFill>
              </a:rPr>
              <a:t>Мотивация</a:t>
            </a:r>
            <a:r>
              <a:rPr lang="ru-RU" sz="3100" b="1" dirty="0">
                <a:solidFill>
                  <a:srgbClr val="C00000"/>
                </a:solidFill>
              </a:rPr>
              <a:t> </a:t>
            </a:r>
            <a:r>
              <a:rPr lang="ru-RU" sz="3100" b="1" dirty="0"/>
              <a:t>на изменение поведения, обусловленного влиянием факторов </a:t>
            </a:r>
            <a:r>
              <a:rPr lang="ru-RU" sz="3100" b="1" dirty="0" smtClean="0"/>
              <a:t>риска.</a:t>
            </a:r>
            <a:endParaRPr lang="ru-RU" sz="3100" b="1" dirty="0"/>
          </a:p>
          <a:p>
            <a:pPr defTabSz="620713">
              <a:buClr>
                <a:srgbClr val="FF1901"/>
              </a:buClr>
              <a:buFont typeface="Wingdings" panose="05000000000000000000" pitchFamily="2" charset="2"/>
              <a:buChar char="v"/>
            </a:pPr>
            <a:r>
              <a:rPr lang="ru-RU" sz="3100" b="1" dirty="0">
                <a:solidFill>
                  <a:srgbClr val="C00000"/>
                </a:solidFill>
              </a:rPr>
              <a:t>	</a:t>
            </a:r>
            <a:r>
              <a:rPr lang="ru-RU" sz="3100" b="1" dirty="0" smtClean="0">
                <a:solidFill>
                  <a:srgbClr val="FF0000"/>
                </a:solidFill>
              </a:rPr>
              <a:t>Формирование: </a:t>
            </a:r>
          </a:p>
          <a:p>
            <a:pPr marL="712788" indent="-274638" defTabSz="620713">
              <a:buFont typeface="Wingdings" panose="05000000000000000000" pitchFamily="2" charset="2"/>
              <a:buChar char="§"/>
            </a:pPr>
            <a:r>
              <a:rPr lang="ru-RU" sz="3100" b="1" dirty="0">
                <a:solidFill>
                  <a:srgbClr val="FF0000"/>
                </a:solidFill>
              </a:rPr>
              <a:t>Н</a:t>
            </a:r>
            <a:r>
              <a:rPr lang="ru-RU" sz="3100" b="1" dirty="0" smtClean="0">
                <a:solidFill>
                  <a:srgbClr val="FF0000"/>
                </a:solidFill>
              </a:rPr>
              <a:t>егативного </a:t>
            </a:r>
            <a:r>
              <a:rPr lang="ru-RU" sz="3100" b="1" dirty="0">
                <a:solidFill>
                  <a:srgbClr val="FF0000"/>
                </a:solidFill>
              </a:rPr>
              <a:t>отношения </a:t>
            </a:r>
            <a:r>
              <a:rPr lang="ru-RU" sz="3100" b="1" dirty="0"/>
              <a:t>в обществе к </a:t>
            </a:r>
            <a:r>
              <a:rPr lang="ru-RU" sz="3100" b="1" dirty="0" smtClean="0"/>
              <a:t>употреблению ПАВ. </a:t>
            </a:r>
            <a:endParaRPr lang="ru-RU" sz="3100" b="1" dirty="0"/>
          </a:p>
          <a:p>
            <a:pPr marL="712788" indent="-274638" defTabSz="620713">
              <a:buFont typeface="Wingdings" panose="05000000000000000000" pitchFamily="2" charset="2"/>
              <a:buChar char="§"/>
            </a:pPr>
            <a:r>
              <a:rPr lang="ru-RU" sz="3100" b="1" dirty="0" smtClean="0">
                <a:solidFill>
                  <a:srgbClr val="FF0000"/>
                </a:solidFill>
              </a:rPr>
              <a:t>Личной </a:t>
            </a:r>
            <a:r>
              <a:rPr lang="ru-RU" sz="3100" b="1" dirty="0">
                <a:solidFill>
                  <a:srgbClr val="FF0000"/>
                </a:solidFill>
              </a:rPr>
              <a:t>ответственности </a:t>
            </a:r>
            <a:r>
              <a:rPr lang="ru-RU" sz="3100" b="1" dirty="0"/>
              <a:t>за свое </a:t>
            </a:r>
            <a:r>
              <a:rPr lang="ru-RU" sz="3100" b="1" dirty="0" smtClean="0"/>
              <a:t>поведение в отношении к потреблению ПАВ</a:t>
            </a:r>
          </a:p>
          <a:p>
            <a:pPr marL="712788" indent="-274638" defTabSz="620713">
              <a:buFont typeface="Wingdings" panose="05000000000000000000" pitchFamily="2" charset="2"/>
              <a:buChar char="§"/>
            </a:pPr>
            <a:r>
              <a:rPr lang="ru-RU" sz="3100" b="1" dirty="0" smtClean="0">
                <a:solidFill>
                  <a:srgbClr val="FF0000"/>
                </a:solidFill>
              </a:rPr>
              <a:t>Психологического иммунитета </a:t>
            </a:r>
            <a:r>
              <a:rPr lang="ru-RU" sz="3100" b="1" dirty="0" smtClean="0"/>
              <a:t>направленного на отказ от потребления ПАВ у </a:t>
            </a:r>
            <a:r>
              <a:rPr lang="ru-RU" sz="3100" b="1" dirty="0"/>
              <a:t>детей школьного возраста, их родителей и учителей.</a:t>
            </a:r>
          </a:p>
          <a:p>
            <a:pPr marL="712788" indent="-274638" defTabSz="620713">
              <a:buFont typeface="Wingdings" panose="05000000000000000000" pitchFamily="2" charset="2"/>
              <a:buChar char="§"/>
            </a:pPr>
            <a:r>
              <a:rPr lang="ru-RU" sz="3100" b="1" dirty="0" smtClean="0"/>
              <a:t>Навыков </a:t>
            </a:r>
            <a:r>
              <a:rPr lang="ru-RU" sz="3100" b="1" dirty="0">
                <a:solidFill>
                  <a:srgbClr val="FF0000"/>
                </a:solidFill>
              </a:rPr>
              <a:t>здорового образа жизни.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6379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Принципы профилактики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аддиктивного</a:t>
            </a:r>
            <a:r>
              <a:rPr lang="ru-RU" sz="3600" b="1" i="1" dirty="0" smtClean="0">
                <a:solidFill>
                  <a:srgbClr val="7030A0"/>
                </a:solidFill>
              </a:rPr>
              <a:t> поведения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72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Комплексность</a:t>
            </a:r>
            <a:r>
              <a:rPr lang="ru-RU" sz="2400" dirty="0" smtClean="0"/>
              <a:t> – взаимодействие на межведомственном </a:t>
            </a:r>
          </a:p>
          <a:p>
            <a:pPr>
              <a:buNone/>
            </a:pPr>
            <a:r>
              <a:rPr lang="ru-RU" sz="2400" dirty="0" smtClean="0"/>
              <a:t>      и профессиональном уровнях;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Дифференцированность</a:t>
            </a:r>
            <a:r>
              <a:rPr lang="ru-RU" sz="2400" dirty="0" smtClean="0"/>
              <a:t> – планирование работы с учетом возрастных особенностей и степени вовлечения </a:t>
            </a:r>
          </a:p>
          <a:p>
            <a:pPr>
              <a:buNone/>
            </a:pPr>
            <a:r>
              <a:rPr lang="ru-RU" sz="2400" dirty="0" smtClean="0"/>
              <a:t>     в </a:t>
            </a:r>
            <a:r>
              <a:rPr lang="ru-RU" sz="2400" dirty="0" err="1" smtClean="0"/>
              <a:t>наркогенную</a:t>
            </a:r>
            <a:r>
              <a:rPr lang="ru-RU" sz="2400" dirty="0" smtClean="0"/>
              <a:t> ситуацию;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Аксиологичность</a:t>
            </a:r>
            <a:r>
              <a:rPr lang="ru-RU" sz="2400" b="1" dirty="0" smtClean="0"/>
              <a:t> </a:t>
            </a:r>
            <a:r>
              <a:rPr lang="ru-RU" sz="2400" dirty="0" smtClean="0"/>
              <a:t>– формирование представление об общечеловеческих ценностях и  нормах поведения;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Последовательность</a:t>
            </a:r>
            <a:r>
              <a:rPr lang="ru-RU" sz="2400" dirty="0" smtClean="0"/>
              <a:t> – системность профилактики;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Лигитимность</a:t>
            </a:r>
            <a:r>
              <a:rPr lang="ru-RU" sz="2400" dirty="0" smtClean="0"/>
              <a:t> – законность деятельности;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Многоаспектность</a:t>
            </a:r>
            <a:r>
              <a:rPr lang="ru-RU" sz="2400" dirty="0" smtClean="0"/>
              <a:t> – образовательный,   психологический,  </a:t>
            </a:r>
          </a:p>
          <a:p>
            <a:pPr>
              <a:buNone/>
            </a:pPr>
            <a:r>
              <a:rPr lang="ru-RU" sz="2400" dirty="0" smtClean="0"/>
              <a:t>    социальный.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Модели профилактики</a:t>
            </a: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57729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06" y="357166"/>
            <a:ext cx="9001188" cy="62865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В Красноярском крае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распространенность потребления </a:t>
            </a:r>
            <a:r>
              <a:rPr lang="ru-RU" b="1" dirty="0" err="1" smtClean="0">
                <a:solidFill>
                  <a:srgbClr val="7030A0"/>
                </a:solidFill>
              </a:rPr>
              <a:t>психоактивных</a:t>
            </a:r>
            <a:r>
              <a:rPr lang="ru-RU" b="1" dirty="0" smtClean="0">
                <a:solidFill>
                  <a:srgbClr val="7030A0"/>
                </a:solidFill>
              </a:rPr>
              <a:t> веществ среди населения все еще остается на неприемлемо высоком уровне, хотя и имеет тенденцию к снижению.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 период с 2014 года произошло снижение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общей наркологической заболеваемости на 27%,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первичной заболеваемости – на 38,5% .</a:t>
            </a: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в крае </a:t>
            </a:r>
            <a:r>
              <a:rPr lang="ru-RU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30 982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с психическими и поведенческими расстройствами, связанными с употреблением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психоактивных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веществ, что составило  1 % от общей численности населения в крае    (РФ– 1,5%). </a:t>
            </a: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профилактической работы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9"/>
                <a:gridCol w="4411610"/>
                <a:gridCol w="1684391"/>
              </a:tblGrid>
              <a:tr h="5669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за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Охват </a:t>
                      </a:r>
                      <a:endParaRPr lang="ru-RU" sz="1200" dirty="0"/>
                    </a:p>
                  </a:txBody>
                  <a:tcPr/>
                </a:tc>
              </a:tr>
              <a:tr h="7163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Лекции в образовательных </a:t>
                      </a:r>
                    </a:p>
                    <a:p>
                      <a:r>
                        <a:rPr lang="ru-RU" sz="1200" dirty="0" smtClean="0"/>
                        <a:t>Организациях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19265 человек</a:t>
                      </a:r>
                      <a:endParaRPr lang="ru-RU" sz="1200" dirty="0"/>
                    </a:p>
                  </a:txBody>
                  <a:tcPr/>
                </a:tc>
              </a:tr>
              <a:tr h="793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/>
                        <a:t>Видеолектории  для обучающихся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/>
                        <a:t>15689 человек</a:t>
                      </a:r>
                      <a:endParaRPr lang="ru-RU" sz="1200" dirty="0"/>
                    </a:p>
                  </a:txBody>
                  <a:tcPr/>
                </a:tc>
              </a:tr>
              <a:tr h="71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/>
                        <a:t>Индивидуальные беседы с обучающимися</a:t>
                      </a:r>
                      <a:r>
                        <a:rPr lang="ru-RU" sz="1200" baseline="0" smtClean="0"/>
                        <a:t> образовательных организаций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/>
                        <a:t>  12328 человек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/>
                        <a:t> 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5116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Родительские</a:t>
                      </a:r>
                      <a:r>
                        <a:rPr lang="ru-RU" sz="1200" baseline="0" dirty="0" smtClean="0"/>
                        <a:t> лектории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4980 человек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1809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Семинары для педагогов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548 человек</a:t>
                      </a:r>
                      <a:endParaRPr lang="ru-RU" sz="1200" dirty="0"/>
                    </a:p>
                  </a:txBody>
                  <a:tcPr/>
                </a:tc>
              </a:tr>
              <a:tr h="41809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проводимых акциях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3524 человек</a:t>
                      </a:r>
                      <a:endParaRPr lang="ru-RU" sz="1200" dirty="0"/>
                    </a:p>
                  </a:txBody>
                  <a:tcPr/>
                </a:tc>
              </a:tr>
              <a:tr h="41809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Индивидуальная работа психолога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1242 человек</a:t>
                      </a:r>
                      <a:endParaRPr lang="ru-RU" sz="1200" dirty="0"/>
                    </a:p>
                  </a:txBody>
                  <a:tcPr/>
                </a:tc>
              </a:tr>
              <a:tr h="41809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Групповая работа психолога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1142 человек</a:t>
                      </a:r>
                      <a:endParaRPr lang="ru-RU" sz="1200" dirty="0"/>
                    </a:p>
                  </a:txBody>
                  <a:tcPr/>
                </a:tc>
              </a:tr>
              <a:tr h="5116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профилактических интерактивных игр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1748 человек</a:t>
                      </a:r>
                      <a:endParaRPr lang="ru-RU" sz="1200" dirty="0"/>
                    </a:p>
                  </a:txBody>
                  <a:tcPr/>
                </a:tc>
              </a:tr>
              <a:tr h="5116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Круглые столы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532 человек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Формы профилактической работы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2"/>
          <a:ext cx="9144000" cy="6167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623"/>
                <a:gridCol w="4754879"/>
                <a:gridCol w="1682498"/>
              </a:tblGrid>
              <a:tr h="2890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за 2018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29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Массовые профилактические мероприятия, акции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</a:t>
                      </a:r>
                      <a:r>
                        <a:rPr lang="ru-RU" sz="1200" baseline="0" dirty="0" smtClean="0"/>
                        <a:t> профилактической интерактивной игры «Тропинка»  среди обучающихся в образовательных учреждениях. 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Массовое профилактическое мероприятие -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квест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«Дорога к здоровью» с выездом в детский оздоровительный лагерь;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Спортивный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квест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«Живи здорово!» по игровым видам спорта среди учащихся учреждений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профтехобразования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г. Красноярска;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Профилактический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квест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«Дорога к здоровью» для детей и несовершеннолетних в пришкольных лагерях образовательных учреждений г. Красноярска;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Акция «Чистый лист»; Марафонский забег;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Информационная кампания среди детей, подростков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Занятие-тренинг для подростков с нарушениями развития, проведенное в красноярской краевой специальной библиотеке-центре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социокультурной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реабилитации инвалидов по зрению.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Семинарское занятие для врачей педиатров.</a:t>
                      </a:r>
                    </a:p>
                    <a:p>
                      <a:pPr lvl="0"/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раннему выявлению </a:t>
                      </a:r>
                      <a:r>
                        <a:rPr kumimoji="0"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наркопотребителей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3235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человек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6443 человек</a:t>
                      </a:r>
                      <a:endParaRPr lang="ru-RU" sz="1200" dirty="0"/>
                    </a:p>
                  </a:txBody>
                  <a:tcPr/>
                </a:tc>
              </a:tr>
              <a:tr h="8673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Обучение специалистов навыкам раннего выявления</a:t>
                      </a:r>
                      <a:r>
                        <a:rPr lang="ru-RU" sz="1200" baseline="0" dirty="0" smtClean="0"/>
                        <a:t> употребления </a:t>
                      </a:r>
                      <a:r>
                        <a:rPr lang="ru-RU" sz="1200" baseline="0" dirty="0" err="1" smtClean="0"/>
                        <a:t>психоактивных</a:t>
                      </a:r>
                      <a:r>
                        <a:rPr lang="ru-RU" sz="1200" baseline="0" dirty="0" smtClean="0"/>
                        <a:t> веществ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Семинары-совещания для педагогов,  сотрудников правоохранительных органов, сотрудников медицинских учреждений.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548 человек</a:t>
                      </a:r>
                      <a:endParaRPr lang="ru-RU" sz="1200" dirty="0"/>
                    </a:p>
                  </a:txBody>
                  <a:tcPr/>
                </a:tc>
              </a:tr>
              <a:tr h="7950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Консультативная помощь по отказу от потребления ПАВ специалистам других медицинских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постоянно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235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+mn-lt"/>
              </a:rPr>
              <a:t>Раннее</a:t>
            </a:r>
            <a:r>
              <a:rPr lang="ru-RU" sz="2800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+mn-lt"/>
              </a:rPr>
              <a:t>выявление лиц, употребляющих </a:t>
            </a:r>
            <a:r>
              <a:rPr lang="ru-RU" sz="2800" b="1" i="1" dirty="0" err="1">
                <a:solidFill>
                  <a:srgbClr val="7030A0"/>
                </a:solidFill>
                <a:latin typeface="+mn-lt"/>
              </a:rPr>
              <a:t>психоактивные</a:t>
            </a:r>
            <a:r>
              <a:rPr lang="ru-RU" sz="2800" b="1" i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+mn-lt"/>
              </a:rPr>
              <a:t>вещества- форма профилактической работы</a:t>
            </a:r>
            <a:endParaRPr lang="ru-RU" sz="28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sz="2800" b="1" dirty="0" smtClean="0"/>
              <a:t>Раннее </a:t>
            </a:r>
            <a:r>
              <a:rPr lang="ru-RU" sz="2800" b="1" dirty="0"/>
              <a:t>выявление потребителей ПАВ среди обучающихся образовательных </a:t>
            </a:r>
            <a:r>
              <a:rPr lang="ru-RU" sz="2800" b="1" dirty="0" smtClean="0"/>
              <a:t>организаций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800" b="1" dirty="0"/>
              <a:t> </a:t>
            </a:r>
          </a:p>
          <a:p>
            <a:pPr marL="0" indent="0" algn="ctr">
              <a:buNone/>
            </a:pPr>
            <a:r>
              <a:rPr lang="ru-RU" sz="2800" b="1" dirty="0" smtClean="0"/>
              <a:t>Профилактические </a:t>
            </a:r>
            <a:r>
              <a:rPr lang="ru-RU" sz="2800" b="1" dirty="0"/>
              <a:t>медицинские осмотры и освидетельствование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99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866478"/>
          <a:ext cx="9143998" cy="6040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955"/>
                <a:gridCol w="3839044"/>
                <a:gridCol w="3047999"/>
              </a:tblGrid>
              <a:tr h="34672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протестировано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выявлено</a:t>
                      </a:r>
                      <a:endParaRPr lang="ru-RU" dirty="0"/>
                    </a:p>
                  </a:txBody>
                  <a:tcPr/>
                </a:tc>
              </a:tr>
              <a:tr h="5285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22 821</a:t>
                      </a:r>
                      <a:endParaRPr lang="ru-RU" sz="1600" kern="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480 </a:t>
                      </a:r>
                      <a:endParaRPr lang="ru-RU" sz="1600" b="1" kern="50" dirty="0" smtClean="0">
                        <a:latin typeface="Times New Roman"/>
                        <a:ea typeface="Andale Sans U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(</a:t>
                      </a: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2,1%)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28519"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latin typeface="Times New Roman" pitchFamily="18" charset="0"/>
                          <a:cs typeface="Times New Roman" pitchFamily="18" charset="0"/>
                        </a:rPr>
                        <a:t>2011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23 517</a:t>
                      </a:r>
                      <a:endParaRPr lang="ru-RU" sz="1600" kern="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484 </a:t>
                      </a:r>
                      <a:endParaRPr lang="ru-RU" sz="1600" b="1" kern="50" dirty="0" smtClean="0">
                        <a:latin typeface="Times New Roman"/>
                        <a:ea typeface="Andale Sans U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(</a:t>
                      </a: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2,1%)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285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25 806</a:t>
                      </a:r>
                      <a:endParaRPr lang="ru-RU" sz="1600" kern="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193 </a:t>
                      </a:r>
                      <a:endParaRPr lang="ru-RU" sz="1600" b="1" kern="50" dirty="0" smtClean="0">
                        <a:latin typeface="Times New Roman"/>
                        <a:ea typeface="Andale Sans U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latin typeface="Times New Roman"/>
                          <a:ea typeface="Andale Sans UI"/>
                          <a:cs typeface="Times New Roman"/>
                        </a:rPr>
                        <a:t>(</a:t>
                      </a: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0,7%)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285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7 006</a:t>
                      </a:r>
                      <a:endParaRPr lang="ru-RU" sz="1600" kern="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84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(1,2%)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489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4 008</a:t>
                      </a:r>
                      <a:endParaRPr lang="ru-RU" sz="1600" kern="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334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(8,3%)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489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3 778</a:t>
                      </a:r>
                      <a:endParaRPr lang="ru-RU" sz="1600" kern="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3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latin typeface="Times New Roman"/>
                          <a:ea typeface="Andale Sans UI"/>
                          <a:cs typeface="Times New Roman"/>
                        </a:rPr>
                        <a:t>(0,1%)</a:t>
                      </a:r>
                      <a:endParaRPr lang="ru-RU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5489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3 041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(0,03%)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9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3785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(0,1%)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9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6443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(0,01%)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9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100 205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1585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(1,6%)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Профилактические медицинские осмотры на предмет употребления наркотических средств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286808" cy="319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Профилактический медицинский осмотр учащихся образовательных учреждений Красноярского края 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2010-2018г.г.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57200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предмет употребления наркотиков с 2010 года обследовано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100205 учащихся.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Выявлено 1585 (1,6%) случая употребления наркотических средств.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 наркотик группы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каннабиноидов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alt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Приоритетные   задачи  наркологической службы края</a:t>
            </a:r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341438"/>
            <a:ext cx="8858311" cy="537371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altLang="ru-RU" sz="1700" b="1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выявление потребителей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среди несовершеннолетних путем проведения психологического тестирования и профилактических осмотров; </a:t>
            </a:r>
          </a:p>
          <a:p>
            <a:pPr indent="84138" algn="just" eaLnBrk="1" hangingPunct="1">
              <a:buFontTx/>
              <a:buAutoNum type="arabicPeriod"/>
              <a:defRPr/>
            </a:pP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4138" algn="just" eaLnBrk="1" hangingPunct="1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Совершенствование   системы   профилактики: мотивационная работа с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наркопотребителями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всех этапах оказания наркологической помощи;</a:t>
            </a:r>
          </a:p>
          <a:p>
            <a:pPr indent="84138" algn="just" eaLnBrk="1" hangingPunct="1">
              <a:defRPr/>
            </a:pP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4138" algn="just" eaLnBrk="1" hangingPunct="1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Работа по профилактике употребления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среди молодежи, трудовых коллективов;</a:t>
            </a:r>
          </a:p>
          <a:p>
            <a:pPr indent="84138" algn="just" eaLnBrk="1" hangingPunct="1">
              <a:defRPr/>
            </a:pP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4138" algn="just" eaLnBrk="1" hangingPunct="1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Взаимодействие и сотрудничество с негосударственными организациями  и реабилитационными центрами, деятельность которых направлена социальную реабилитацию и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ресоциализацию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наркозависимых. </a:t>
            </a:r>
          </a:p>
          <a:p>
            <a:pPr indent="84138" algn="just" eaLnBrk="1" hangingPunct="1">
              <a:defRPr/>
            </a:pPr>
            <a:endParaRPr lang="ru-RU" altLang="ru-RU" sz="17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indent="84138" algn="just" eaLnBrk="1" hangingPunct="1">
              <a:defRPr/>
            </a:pPr>
            <a:endParaRPr lang="ru-RU" altLang="ru-RU" sz="17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indent="84138" algn="just" eaLnBrk="1" hangingPunct="1">
              <a:defRPr/>
            </a:pPr>
            <a:endParaRPr lang="ru-RU" altLang="ru-RU" sz="1700" b="1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межведомственной профилактической работы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929750" cy="55007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Участие врачей психиатров-наркологов в работе КДН муниципальных образований.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Совместные приемы в подразделениях по делам несовершеннолетних МВД России по Красноярскому краю.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Совместно проводимые рейды, в рамках профилактических акций, </a:t>
            </a:r>
          </a:p>
          <a:p>
            <a:pPr>
              <a:buNone/>
            </a:pPr>
            <a:r>
              <a:rPr lang="ru-RU" sz="2000" dirty="0" smtClean="0"/>
              <a:t>       мероприятий.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Участие в проводимых образовательными учреждениями родительских собраниях (классные, школьные, районные, городские).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Организация и участие в работе межведомственных круглых столов по проблемам употребления ПАВ несовершеннолетними.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Мотивационное консультирование лиц с риском развития наркологических расстройств, а также лиц с наркологическими расстройствами, в целях формирования у них приверженности к ведению здорового образа жизни, отказа от употребления алкоголя, наркотических средств и психотропных веществ без  назначения врача, побуждения к лечению и медицинской реабилитации.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900118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 Л А Г О Д А Р Ю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 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Н И М А Н И 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Объект 2"/>
          <p:cNvGraphicFramePr>
            <a:graphicFrameLocks noChangeAspect="1"/>
          </p:cNvGraphicFramePr>
          <p:nvPr/>
        </p:nvGraphicFramePr>
        <p:xfrm>
          <a:off x="57150" y="1095375"/>
          <a:ext cx="4702175" cy="3032125"/>
        </p:xfrm>
        <a:graphic>
          <a:graphicData uri="http://schemas.openxmlformats.org/presentationml/2006/ole">
            <p:oleObj spid="_x0000_s25602" r:id="rId4" imgW="4706520" imgH="3029975" progId="Excel.Sheet.8">
              <p:embed/>
            </p:oleObj>
          </a:graphicData>
        </a:graphic>
      </p:graphicFrame>
      <p:graphicFrame>
        <p:nvGraphicFramePr>
          <p:cNvPr id="21507" name="Объект 7"/>
          <p:cNvGraphicFramePr>
            <a:graphicFrameLocks noChangeAspect="1"/>
          </p:cNvGraphicFramePr>
          <p:nvPr/>
        </p:nvGraphicFramePr>
        <p:xfrm>
          <a:off x="4967288" y="1173163"/>
          <a:ext cx="4025900" cy="2935287"/>
        </p:xfrm>
        <a:graphic>
          <a:graphicData uri="http://schemas.openxmlformats.org/presentationml/2006/ole">
            <p:oleObj spid="_x0000_s25603" r:id="rId5" imgW="4023709" imgH="2938527" progId="Excel.Sheet.8">
              <p:embed/>
            </p:oleObj>
          </a:graphicData>
        </a:graphic>
      </p:graphicFrame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539750" y="4076700"/>
            <a:ext cx="79930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 2018 году </a:t>
            </a:r>
            <a:r>
              <a:rPr lang="ru-RU" altLang="ru-RU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всего зарегистрировано </a:t>
            </a:r>
            <a:r>
              <a:rPr lang="ru-RU" alt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30 982  больных </a:t>
            </a:r>
            <a:r>
              <a:rPr lang="ru-RU" altLang="ru-RU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 наркологическими расстройствами:</a:t>
            </a:r>
          </a:p>
          <a:p>
            <a:pPr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23 991 </a:t>
            </a:r>
            <a:r>
              <a:rPr lang="ru-RU" altLang="ru-RU" sz="20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(77,4%) </a:t>
            </a:r>
            <a:r>
              <a:rPr lang="ru-RU" alt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потребители алкоголя</a:t>
            </a:r>
            <a:r>
              <a:rPr lang="ru-RU" alt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Aft>
                <a:spcPts val="300"/>
              </a:spcAft>
              <a:buClr>
                <a:srgbClr val="C3260C"/>
              </a:buClr>
              <a:buSzPct val="130000"/>
              <a:buFontTx/>
              <a:buNone/>
              <a:defRPr/>
            </a:pPr>
            <a:r>
              <a:rPr lang="ru-RU" alt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   6 724 </a:t>
            </a:r>
            <a:r>
              <a:rPr lang="ru-RU" altLang="ru-RU" sz="20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(22%) </a:t>
            </a:r>
            <a:r>
              <a:rPr lang="ru-RU" alt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потребители наркотических средств</a:t>
            </a:r>
            <a:r>
              <a:rPr lang="ru-RU" alt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alt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     267  </a:t>
            </a:r>
            <a:r>
              <a:rPr lang="ru-RU" altLang="ru-RU" sz="20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(0,9%)  </a:t>
            </a:r>
            <a:r>
              <a:rPr lang="ru-RU" altLang="ru-RU" sz="2000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потребители ненаркотических веществ. 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285721" y="142852"/>
            <a:ext cx="85344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уровня заболеваемости наркологическими расстройствами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Объект 2"/>
          <p:cNvGraphicFramePr>
            <a:graphicFrameLocks noChangeAspect="1"/>
          </p:cNvGraphicFramePr>
          <p:nvPr/>
        </p:nvGraphicFramePr>
        <p:xfrm>
          <a:off x="776288" y="1052513"/>
          <a:ext cx="8023225" cy="2185987"/>
        </p:xfrm>
        <a:graphic>
          <a:graphicData uri="http://schemas.openxmlformats.org/presentationml/2006/ole">
            <p:oleObj spid="_x0000_s27650" r:id="rId4" imgW="8023031" imgH="2182557" progId="Excel.Sheet.8">
              <p:embed/>
            </p:oleObj>
          </a:graphicData>
        </a:graphic>
      </p:graphicFrame>
      <p:graphicFrame>
        <p:nvGraphicFramePr>
          <p:cNvPr id="23555" name="Диаграмма 4"/>
          <p:cNvGraphicFramePr>
            <a:graphicFrameLocks/>
          </p:cNvGraphicFramePr>
          <p:nvPr/>
        </p:nvGraphicFramePr>
        <p:xfrm>
          <a:off x="273050" y="3548063"/>
          <a:ext cx="4567238" cy="3097212"/>
        </p:xfrm>
        <a:graphic>
          <a:graphicData uri="http://schemas.openxmlformats.org/presentationml/2006/ole">
            <p:oleObj spid="_x0000_s27651" r:id="rId5" imgW="4566300" imgH="3097036" progId="Excel.Sheet.8">
              <p:embed/>
            </p:oleObj>
          </a:graphicData>
        </a:graphic>
      </p:graphicFrame>
      <p:graphicFrame>
        <p:nvGraphicFramePr>
          <p:cNvPr id="23556" name="Диаграмма 5"/>
          <p:cNvGraphicFramePr>
            <a:graphicFrameLocks/>
          </p:cNvGraphicFramePr>
          <p:nvPr/>
        </p:nvGraphicFramePr>
        <p:xfrm>
          <a:off x="4648200" y="3230563"/>
          <a:ext cx="4495800" cy="3197225"/>
        </p:xfrm>
        <a:graphic>
          <a:graphicData uri="http://schemas.openxmlformats.org/presentationml/2006/ole">
            <p:oleObj spid="_x0000_s27652" r:id="rId6" imgW="4493141" imgH="3194581" progId="Excel.Sheet.8">
              <p:embed/>
            </p:oleObj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5868144" y="3215196"/>
            <a:ext cx="2592288" cy="35782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43608" y="3208536"/>
            <a:ext cx="2880320" cy="436488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71406" y="142852"/>
            <a:ext cx="896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уровня общей заболеваемости  наркоманией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157272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несовершеннолетних впервые в жизни с наркологической патологией по Красноярскому краю</a:t>
            </a:r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142844" y="1285860"/>
          <a:ext cx="8858312" cy="4662503"/>
        </p:xfrm>
        <a:graphic>
          <a:graphicData uri="http://schemas.openxmlformats.org/presentationml/2006/ole">
            <p:oleObj spid="_x0000_s1026" name="Диаграмма" r:id="rId3" imgW="8086700" imgH="449577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0012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Зарегистрировано несовершеннолетних с наркологической патологией по Красноярскому краю</a:t>
            </a:r>
          </a:p>
        </p:txBody>
      </p:sp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142844" y="1303339"/>
          <a:ext cx="8929750" cy="4697430"/>
        </p:xfrm>
        <a:graphic>
          <a:graphicData uri="http://schemas.openxmlformats.org/presentationml/2006/ole">
            <p:oleObj spid="_x0000_s2050" name="Диаграмма" r:id="rId3" imgW="8782022" imgH="48672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6503</Words>
  <Application>Microsoft Office PowerPoint</Application>
  <PresentationFormat>Экран (4:3)</PresentationFormat>
  <Paragraphs>924</Paragraphs>
  <Slides>58</Slides>
  <Notes>34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58</vt:i4>
      </vt:variant>
    </vt:vector>
  </HeadingPairs>
  <TitlesOfParts>
    <vt:vector size="61" baseType="lpstr">
      <vt:lpstr>Тема Office</vt:lpstr>
      <vt:lpstr>Лист Microsoft Office Excel 97-2003</vt:lpstr>
      <vt:lpstr>Диаграмма</vt:lpstr>
      <vt:lpstr>Слайд 1</vt:lpstr>
      <vt:lpstr>Правовое регулирование и законодательные акты на Федеральном уровне</vt:lpstr>
      <vt:lpstr>Правовое регулирование и законодательные акты нормативные документы в сфере здравоохранения</vt:lpstr>
      <vt:lpstr>Правовое регулирование и законодательные акты нормативные документы Красноярского края</vt:lpstr>
      <vt:lpstr>Слайд 5</vt:lpstr>
      <vt:lpstr>Слайд 6</vt:lpstr>
      <vt:lpstr>Слайд 7</vt:lpstr>
      <vt:lpstr>Зарегистрировано несовершеннолетних впервые в жизни с наркологической патологией по Красноярскому краю</vt:lpstr>
      <vt:lpstr>Зарегистрировано несовершеннолетних с наркологической патологией по Красноярскому краю</vt:lpstr>
      <vt:lpstr>Структура первичной наркологической заболеваемости несовершеннолетних</vt:lpstr>
      <vt:lpstr>Слайд 11</vt:lpstr>
      <vt:lpstr>Слайд 12</vt:lpstr>
      <vt:lpstr>Слайд 13</vt:lpstr>
      <vt:lpstr>Слайд 14</vt:lpstr>
      <vt:lpstr>Слайд 15</vt:lpstr>
      <vt:lpstr>ПАВ – какие они?</vt:lpstr>
      <vt:lpstr>Слайд 17</vt:lpstr>
      <vt:lpstr>Слайд 18</vt:lpstr>
      <vt:lpstr>Слайд 19</vt:lpstr>
      <vt:lpstr>Этапы приобщения подростка к употреблению ПАВ: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Принципы профилактики аддиктивного поведения</vt:lpstr>
      <vt:lpstr>Модели профилактики</vt:lpstr>
      <vt:lpstr>Формы профилактической работы</vt:lpstr>
      <vt:lpstr>Формы профилактической работы</vt:lpstr>
      <vt:lpstr>Раннее выявление лиц, употребляющих психоактивные вещества- форма профилактической работы</vt:lpstr>
      <vt:lpstr>Профилактические медицинские осмотры на предмет употребления наркотических средств</vt:lpstr>
      <vt:lpstr>Профилактический медицинский осмотр учащихся образовательных учреждений Красноярского края  2010-2018г.г.</vt:lpstr>
      <vt:lpstr>      Приоритетные   задачи  наркологической службы края</vt:lpstr>
      <vt:lpstr>Формы межведомственной профилактической работы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hlp</dc:creator>
  <cp:lastModifiedBy>hlp</cp:lastModifiedBy>
  <cp:revision>259</cp:revision>
  <dcterms:created xsi:type="dcterms:W3CDTF">2016-10-27T02:43:01Z</dcterms:created>
  <dcterms:modified xsi:type="dcterms:W3CDTF">2019-11-28T04:35:28Z</dcterms:modified>
</cp:coreProperties>
</file>